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3" r:id="rId2"/>
  </p:sldMasterIdLst>
  <p:notesMasterIdLst>
    <p:notesMasterId r:id="rId45"/>
  </p:notesMasterIdLst>
  <p:sldIdLst>
    <p:sldId id="333" r:id="rId3"/>
    <p:sldId id="322" r:id="rId4"/>
    <p:sldId id="352" r:id="rId5"/>
    <p:sldId id="323" r:id="rId6"/>
    <p:sldId id="353" r:id="rId7"/>
    <p:sldId id="326" r:id="rId8"/>
    <p:sldId id="354" r:id="rId9"/>
    <p:sldId id="329" r:id="rId10"/>
    <p:sldId id="330" r:id="rId11"/>
    <p:sldId id="344" r:id="rId12"/>
    <p:sldId id="318" r:id="rId13"/>
    <p:sldId id="317" r:id="rId14"/>
    <p:sldId id="320" r:id="rId15"/>
    <p:sldId id="256" r:id="rId16"/>
    <p:sldId id="321" r:id="rId17"/>
    <p:sldId id="346" r:id="rId18"/>
    <p:sldId id="259" r:id="rId19"/>
    <p:sldId id="335" r:id="rId20"/>
    <p:sldId id="258" r:id="rId21"/>
    <p:sldId id="332" r:id="rId22"/>
    <p:sldId id="303" r:id="rId23"/>
    <p:sldId id="347" r:id="rId24"/>
    <p:sldId id="334" r:id="rId25"/>
    <p:sldId id="348" r:id="rId26"/>
    <p:sldId id="358" r:id="rId27"/>
    <p:sldId id="359" r:id="rId28"/>
    <p:sldId id="357" r:id="rId29"/>
    <p:sldId id="338" r:id="rId30"/>
    <p:sldId id="306" r:id="rId31"/>
    <p:sldId id="363" r:id="rId32"/>
    <p:sldId id="355" r:id="rId33"/>
    <p:sldId id="309" r:id="rId34"/>
    <p:sldId id="356" r:id="rId35"/>
    <p:sldId id="365" r:id="rId36"/>
    <p:sldId id="366" r:id="rId37"/>
    <p:sldId id="351" r:id="rId38"/>
    <p:sldId id="367" r:id="rId39"/>
    <p:sldId id="341" r:id="rId40"/>
    <p:sldId id="360" r:id="rId41"/>
    <p:sldId id="361" r:id="rId42"/>
    <p:sldId id="313" r:id="rId43"/>
    <p:sldId id="362" r:id="rId4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4"/>
    <p:restoredTop sz="94604"/>
  </p:normalViewPr>
  <p:slideViewPr>
    <p:cSldViewPr snapToGrid="0">
      <p:cViewPr varScale="1">
        <p:scale>
          <a:sx n="96" d="100"/>
          <a:sy n="96" d="100"/>
        </p:scale>
        <p:origin x="8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348420439945002E-2"/>
          <c:y val="8.2690851461837515E-3"/>
          <c:w val="0.89930315912010994"/>
          <c:h val="0.818080126783957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Serie 1</c:v>
                </c:pt>
              </c:strCache>
            </c:strRef>
          </c:tx>
          <c:spPr>
            <a:gradFill>
              <a:gsLst>
                <a:gs pos="0">
                  <a:srgbClr val="00B05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numRef>
              <c:f>Foglio1!$A$2:$A$24</c:f>
              <c:numCache>
                <c:formatCode>General</c:formatCode>
                <c:ptCount val="2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</c:numCache>
            </c:numRef>
          </c:cat>
          <c:val>
            <c:numRef>
              <c:f>Foglio1!$B$2:$B$24</c:f>
              <c:numCache>
                <c:formatCode>General</c:formatCode>
                <c:ptCount val="23"/>
                <c:pt idx="0">
                  <c:v>60</c:v>
                </c:pt>
                <c:pt idx="1">
                  <c:v>50</c:v>
                </c:pt>
                <c:pt idx="2">
                  <c:v>90</c:v>
                </c:pt>
                <c:pt idx="3">
                  <c:v>60</c:v>
                </c:pt>
                <c:pt idx="4">
                  <c:v>100</c:v>
                </c:pt>
                <c:pt idx="5">
                  <c:v>80</c:v>
                </c:pt>
                <c:pt idx="6">
                  <c:v>40</c:v>
                </c:pt>
                <c:pt idx="7">
                  <c:v>50</c:v>
                </c:pt>
                <c:pt idx="8">
                  <c:v>60</c:v>
                </c:pt>
                <c:pt idx="9">
                  <c:v>60</c:v>
                </c:pt>
                <c:pt idx="10">
                  <c:v>20</c:v>
                </c:pt>
                <c:pt idx="11">
                  <c:v>10</c:v>
                </c:pt>
                <c:pt idx="12">
                  <c:v>5</c:v>
                </c:pt>
                <c:pt idx="13">
                  <c:v>20</c:v>
                </c:pt>
                <c:pt idx="14">
                  <c:v>2</c:v>
                </c:pt>
                <c:pt idx="15">
                  <c:v>15</c:v>
                </c:pt>
                <c:pt idx="16">
                  <c:v>2</c:v>
                </c:pt>
                <c:pt idx="17">
                  <c:v>25</c:v>
                </c:pt>
                <c:pt idx="18">
                  <c:v>25</c:v>
                </c:pt>
                <c:pt idx="19">
                  <c:v>40</c:v>
                </c:pt>
                <c:pt idx="20">
                  <c:v>50</c:v>
                </c:pt>
                <c:pt idx="21">
                  <c:v>60</c:v>
                </c:pt>
                <c:pt idx="2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94-A64E-A26C-D8E87F90EC74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Colonna2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Foglio1!$A$2:$A$24</c:f>
              <c:numCache>
                <c:formatCode>General</c:formatCode>
                <c:ptCount val="2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</c:numCache>
            </c:numRef>
          </c:cat>
          <c:val>
            <c:numRef>
              <c:f>Foglio1!$C$2:$C$24</c:f>
              <c:numCache>
                <c:formatCode>General</c:formatCode>
                <c:ptCount val="23"/>
              </c:numCache>
            </c:numRef>
          </c:val>
          <c:extLst>
            <c:ext xmlns:c16="http://schemas.microsoft.com/office/drawing/2014/chart" uri="{C3380CC4-5D6E-409C-BE32-E72D297353CC}">
              <c16:uniqueId val="{00000001-F594-A64E-A26C-D8E87F90EC74}"/>
            </c:ext>
          </c:extLst>
        </c:ser>
        <c:ser>
          <c:idx val="2"/>
          <c:order val="2"/>
          <c:tx>
            <c:strRef>
              <c:f>Foglio1!$D$1</c:f>
              <c:strCache>
                <c:ptCount val="1"/>
                <c:pt idx="0">
                  <c:v>Colonna3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Foglio1!$A$2:$A$24</c:f>
              <c:numCache>
                <c:formatCode>General</c:formatCode>
                <c:ptCount val="23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</c:numCache>
            </c:numRef>
          </c:cat>
          <c:val>
            <c:numRef>
              <c:f>Foglio1!$D$2:$D$24</c:f>
              <c:numCache>
                <c:formatCode>General</c:formatCode>
                <c:ptCount val="23"/>
              </c:numCache>
            </c:numRef>
          </c:val>
          <c:extLst>
            <c:ext xmlns:c16="http://schemas.microsoft.com/office/drawing/2014/chart" uri="{C3380CC4-5D6E-409C-BE32-E72D297353CC}">
              <c16:uniqueId val="{00000002-F594-A64E-A26C-D8E87F90EC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86"/>
        <c:axId val="553508479"/>
        <c:axId val="553510111"/>
      </c:barChart>
      <c:catAx>
        <c:axId val="55350847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53510111"/>
        <c:crosses val="autoZero"/>
        <c:auto val="1"/>
        <c:lblAlgn val="ctr"/>
        <c:lblOffset val="100"/>
        <c:noMultiLvlLbl val="0"/>
      </c:catAx>
      <c:valAx>
        <c:axId val="55351011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535084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7624B2-A745-FB44-BCE5-0D8967CBB8BB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5249E9-16E9-FA46-AA92-62F51C0C7FC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3369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249E9-16E9-FA46-AA92-62F51C0C7FC8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6184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81D10-0B68-B96A-AB70-3065ECB41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46E295F-1E40-B274-D364-565CB6C27A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AD48E5F-2236-45EB-E94A-9E7F1EE673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ABD376D-7D49-33AB-0785-D159FEC08F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5249E9-16E9-FA46-AA92-62F51C0C7FC8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576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24BB8-28DC-9EC4-D827-3F7B16A21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F9B1140-6142-ECDD-F6FE-814FAC7638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D3B5637-CF7E-7D71-5371-DA784BE5B1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26DB1E9-166E-9E50-1A7B-3A3A4D53BA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5249E9-16E9-FA46-AA92-62F51C0C7FC8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4470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>
          <a:extLst>
            <a:ext uri="{FF2B5EF4-FFF2-40B4-BE49-F238E27FC236}">
              <a16:creationId xmlns:a16="http://schemas.microsoft.com/office/drawing/2014/main" id="{75378D0C-3B52-FEFA-657B-3B92749D3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>
            <a:extLst>
              <a:ext uri="{FF2B5EF4-FFF2-40B4-BE49-F238E27FC236}">
                <a16:creationId xmlns:a16="http://schemas.microsoft.com/office/drawing/2014/main" id="{177A2AE9-9833-145C-A397-74AE742C15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5" name="Google Shape;95;p3:notes">
            <a:extLst>
              <a:ext uri="{FF2B5EF4-FFF2-40B4-BE49-F238E27FC236}">
                <a16:creationId xmlns:a16="http://schemas.microsoft.com/office/drawing/2014/main" id="{D236A71A-3BD4-5243-1B35-896CF3B84F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2910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249E9-16E9-FA46-AA92-62F51C0C7FC8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2923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>
          <a:extLst>
            <a:ext uri="{FF2B5EF4-FFF2-40B4-BE49-F238E27FC236}">
              <a16:creationId xmlns:a16="http://schemas.microsoft.com/office/drawing/2014/main" id="{2B4EE164-903D-2D6C-2DAE-0AD8F108F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>
            <a:extLst>
              <a:ext uri="{FF2B5EF4-FFF2-40B4-BE49-F238E27FC236}">
                <a16:creationId xmlns:a16="http://schemas.microsoft.com/office/drawing/2014/main" id="{6A630397-8DC6-0001-4ACB-38C0909E505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5" name="Google Shape;95;p3:notes">
            <a:extLst>
              <a:ext uri="{FF2B5EF4-FFF2-40B4-BE49-F238E27FC236}">
                <a16:creationId xmlns:a16="http://schemas.microsoft.com/office/drawing/2014/main" id="{7EF44A94-59F3-2868-C158-B5137464FF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452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>
          <a:extLst>
            <a:ext uri="{FF2B5EF4-FFF2-40B4-BE49-F238E27FC236}">
              <a16:creationId xmlns:a16="http://schemas.microsoft.com/office/drawing/2014/main" id="{8E1FC45D-16D5-BA32-3D0D-F558A9FB4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>
            <a:extLst>
              <a:ext uri="{FF2B5EF4-FFF2-40B4-BE49-F238E27FC236}">
                <a16:creationId xmlns:a16="http://schemas.microsoft.com/office/drawing/2014/main" id="{A037512C-0B62-C842-3996-2E45A2AF38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5" name="Google Shape;95;p3:notes">
            <a:extLst>
              <a:ext uri="{FF2B5EF4-FFF2-40B4-BE49-F238E27FC236}">
                <a16:creationId xmlns:a16="http://schemas.microsoft.com/office/drawing/2014/main" id="{843C7F1A-79B5-C1A3-62E5-7FE17CBA09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0283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249E9-16E9-FA46-AA92-62F51C0C7FC8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58875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5249E9-16E9-FA46-AA92-62F51C0C7FC8}" type="slidenum">
              <a:rPr lang="it-IT" smtClean="0"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3454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C20FF1-C964-A5CB-53E2-EDF13FE79A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0CF3A3B-A670-EA87-3338-0A401FC4E2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943733B-EF2B-098A-F6FB-A976EFED9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AEDA9-CF28-F941-8225-41EAC7AC224D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9A4CF49-DE39-FA69-98F8-BC8305248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DD77A66-9BD0-9551-F0A1-1F2A02FA2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98B4A-5C1E-EA4E-9568-D4A68338D9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2706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63A5AA6-BF4A-CF5B-B9A3-DA0E51173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DEC0DCB-4B48-C810-2384-377AE9E786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FA4D5A7-0D87-9095-7BE0-00549BD6D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AEDA9-CF28-F941-8225-41EAC7AC224D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28F8AC5-349F-F963-D1BB-659D2973E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42561B2-6BF2-2725-FFE3-A1CE3A107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98B4A-5C1E-EA4E-9568-D4A68338D9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7495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5BEDB62-1E64-4AA0-8FD7-88450EA779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4BC4B1A-0DAC-009B-91AE-220BFF1AB5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F52BAAE-CDE2-FD83-5CF2-6CA1F9226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AEDA9-CF28-F941-8225-41EAC7AC224D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B192069-F5C4-ED70-1E01-62CB649D6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D3314D8-9195-36A7-73FC-17CB42C01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98B4A-5C1E-EA4E-9568-D4A68338D9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3297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5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5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936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6"/>
          <p:cNvSpPr txBox="1"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6"/>
          <p:cNvSpPr txBox="1"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6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6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966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7"/>
          <p:cNvSpPr txBox="1"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9630" lvl="1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7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7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86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2667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8"/>
          <p:cNvSpPr txBox="1"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04815" lvl="0" indent="-152408" algn="l">
              <a:spcBef>
                <a:spcPts val="267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333">
                <a:solidFill>
                  <a:srgbClr val="888888"/>
                </a:solidFill>
              </a:defRPr>
            </a:lvl1pPr>
            <a:lvl2pPr marL="609630" lvl="1" indent="-152408" algn="l">
              <a:spcBef>
                <a:spcPts val="24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200">
                <a:solidFill>
                  <a:srgbClr val="888888"/>
                </a:solidFill>
              </a:defRPr>
            </a:lvl2pPr>
            <a:lvl3pPr marL="914446" lvl="2" indent="-152408" algn="l">
              <a:spcBef>
                <a:spcPts val="213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067">
                <a:solidFill>
                  <a:srgbClr val="888888"/>
                </a:solidFill>
              </a:defRPr>
            </a:lvl3pPr>
            <a:lvl4pPr marL="1219261" lvl="3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4pPr>
            <a:lvl5pPr marL="1524076" lvl="4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5pPr>
            <a:lvl6pPr marL="1828891" lvl="5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6pPr>
            <a:lvl7pPr marL="2133707" lvl="6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7pPr>
            <a:lvl8pPr marL="2438522" lvl="7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8pPr>
            <a:lvl9pPr marL="2743337" lvl="8" indent="-152408" algn="l">
              <a:spcBef>
                <a:spcPts val="187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933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8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79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body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70947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867"/>
            </a:lvl1pPr>
            <a:lvl2pPr marL="609630" lvl="1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600"/>
            </a:lvl2pPr>
            <a:lvl3pPr marL="914446" lvl="2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200"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200"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body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70947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1867"/>
            </a:lvl1pPr>
            <a:lvl2pPr marL="609630" lvl="1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1600"/>
            </a:lvl2pPr>
            <a:lvl3pPr marL="914446" lvl="2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200"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200"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688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04815" lvl="0" indent="-15240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 b="1"/>
            </a:lvl1pPr>
            <a:lvl2pPr marL="609630" lvl="1" indent="-152408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333" b="1"/>
            </a:lvl2pPr>
            <a:lvl3pPr marL="914446" lvl="2" indent="-15240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200" b="1"/>
            </a:lvl3pPr>
            <a:lvl4pPr marL="1219261" lvl="3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4pPr>
            <a:lvl5pPr marL="1524076" lvl="4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5pPr>
            <a:lvl6pPr marL="1828891" lvl="5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6pPr>
            <a:lvl7pPr marL="2133707" lvl="6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7pPr>
            <a:lvl8pPr marL="2438522" lvl="7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8pPr>
            <a:lvl9pPr marL="2743337" lvl="8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9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body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600"/>
            </a:lvl1pPr>
            <a:lvl2pPr marL="609630" lvl="1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333"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3pPr>
            <a:lvl4pPr marL="1219261" lvl="3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067"/>
            </a:lvl4pPr>
            <a:lvl5pPr marL="1524076" lvl="4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067"/>
            </a:lvl5pPr>
            <a:lvl6pPr marL="1828891" lvl="5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6pPr>
            <a:lvl7pPr marL="2133707" lvl="6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7pPr>
            <a:lvl8pPr marL="2438522" lvl="7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8pPr>
            <a:lvl9pPr marL="2743337" lvl="8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9pPr>
          </a:lstStyle>
          <a:p>
            <a:endParaRPr/>
          </a:p>
        </p:txBody>
      </p:sp>
      <p:sp>
        <p:nvSpPr>
          <p:cNvPr id="44" name="Google Shape;44;p10"/>
          <p:cNvSpPr txBox="1">
            <a:spLocks noGrp="1"/>
          </p:cNvSpPr>
          <p:nvPr>
            <p:ph type="body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04815" lvl="0" indent="-15240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 b="1"/>
            </a:lvl1pPr>
            <a:lvl2pPr marL="609630" lvl="1" indent="-152408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333" b="1"/>
            </a:lvl2pPr>
            <a:lvl3pPr marL="914446" lvl="2" indent="-15240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200" b="1"/>
            </a:lvl3pPr>
            <a:lvl4pPr marL="1219261" lvl="3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4pPr>
            <a:lvl5pPr marL="1524076" lvl="4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5pPr>
            <a:lvl6pPr marL="1828891" lvl="5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6pPr>
            <a:lvl7pPr marL="2133707" lvl="6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7pPr>
            <a:lvl8pPr marL="2438522" lvl="7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8pPr>
            <a:lvl9pPr marL="2743337" lvl="8" indent="-152408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067" b="1"/>
            </a:lvl9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body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600"/>
            </a:lvl1pPr>
            <a:lvl2pPr marL="609630" lvl="1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333"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200"/>
            </a:lvl3pPr>
            <a:lvl4pPr marL="1219261" lvl="3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067"/>
            </a:lvl4pPr>
            <a:lvl5pPr marL="1524076" lvl="4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067"/>
            </a:lvl5pPr>
            <a:lvl6pPr marL="1828891" lvl="5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6pPr>
            <a:lvl7pPr marL="2133707" lvl="6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7pPr>
            <a:lvl8pPr marL="2438522" lvl="7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8pPr>
            <a:lvl9pPr marL="2743337" lvl="8" indent="-220144" algn="l">
              <a:spcBef>
                <a:spcPts val="213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067"/>
            </a:lvl9pPr>
          </a:lstStyle>
          <a:p>
            <a:endParaRPr/>
          </a:p>
        </p:txBody>
      </p:sp>
      <p:sp>
        <p:nvSpPr>
          <p:cNvPr id="46" name="Google Shape;46;p10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544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1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1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226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1333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2"/>
          <p:cNvSpPr txBox="1">
            <a:spLocks noGrp="1"/>
          </p:cNvSpPr>
          <p:nvPr>
            <p:ph type="body"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87881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2133"/>
            </a:lvl1pPr>
            <a:lvl2pPr marL="609630" lvl="1" indent="-270947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1867"/>
            </a:lvl2pPr>
            <a:lvl3pPr marL="914446" lvl="2" indent="-254013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600"/>
            </a:lvl3pPr>
            <a:lvl4pPr marL="1219261" lvl="3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1333"/>
            </a:lvl4pPr>
            <a:lvl5pPr marL="1524076" lvl="4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1333"/>
            </a:lvl5pPr>
            <a:lvl6pPr marL="1828891" lvl="5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6pPr>
            <a:lvl7pPr marL="2133707" lvl="6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7pPr>
            <a:lvl8pPr marL="2438522" lvl="7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8pPr>
            <a:lvl9pPr marL="2743337" lvl="8" indent="-237079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333"/>
            </a:lvl9pPr>
          </a:lstStyle>
          <a:p>
            <a:endParaRPr/>
          </a:p>
        </p:txBody>
      </p:sp>
      <p:sp>
        <p:nvSpPr>
          <p:cNvPr id="57" name="Google Shape;57;p12"/>
          <p:cNvSpPr txBox="1">
            <a:spLocks noGrp="1"/>
          </p:cNvSpPr>
          <p:nvPr>
            <p:ph type="body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152408" algn="l">
              <a:spcBef>
                <a:spcPts val="18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933"/>
            </a:lvl1pPr>
            <a:lvl2pPr marL="609630" lvl="1" indent="-152408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800"/>
            </a:lvl2pPr>
            <a:lvl3pPr marL="914446" lvl="2" indent="-152408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67"/>
            </a:lvl3pPr>
            <a:lvl4pPr marL="1219261" lvl="3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4pPr>
            <a:lvl5pPr marL="1524076" lvl="4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5pPr>
            <a:lvl6pPr marL="1828891" lvl="5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6pPr>
            <a:lvl7pPr marL="2133707" lvl="6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7pPr>
            <a:lvl8pPr marL="2438522" lvl="7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8pPr>
            <a:lvl9pPr marL="2743337" lvl="8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9pPr>
          </a:lstStyle>
          <a:p>
            <a:endParaRPr/>
          </a:p>
        </p:txBody>
      </p:sp>
      <p:sp>
        <p:nvSpPr>
          <p:cNvPr id="58" name="Google Shape;58;p12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2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559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2F53658-C153-0454-BBB6-5B6D553CC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78D2649-8399-365E-835F-8B1137EE66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725B89B-5B10-A746-35F6-B203BD4E2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AEDA9-CF28-F941-8225-41EAC7AC224D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2D1E79-E980-A4FB-83D4-5B21A5149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6338A1-A213-A834-165D-71E72316D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98B4A-5C1E-EA4E-9568-D4A68338D9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74726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1333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3"/>
          <p:cNvSpPr>
            <a:spLocks noGrp="1"/>
          </p:cNvSpPr>
          <p:nvPr>
            <p:ph type="pic" idx="2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3"/>
          <p:cNvSpPr txBox="1">
            <a:spLocks noGrp="1"/>
          </p:cNvSpPr>
          <p:nvPr>
            <p:ph type="body" idx="1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152408" algn="l">
              <a:spcBef>
                <a:spcPts val="187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933"/>
            </a:lvl1pPr>
            <a:lvl2pPr marL="609630" lvl="1" indent="-152408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800"/>
            </a:lvl2pPr>
            <a:lvl3pPr marL="914446" lvl="2" indent="-152408" algn="l">
              <a:spcBef>
                <a:spcPts val="133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667"/>
            </a:lvl3pPr>
            <a:lvl4pPr marL="1219261" lvl="3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4pPr>
            <a:lvl5pPr marL="1524076" lvl="4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5pPr>
            <a:lvl6pPr marL="1828891" lvl="5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6pPr>
            <a:lvl7pPr marL="2133707" lvl="6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7pPr>
            <a:lvl8pPr marL="2438522" lvl="7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8pPr>
            <a:lvl9pPr marL="2743337" lvl="8" indent="-152408" algn="l"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600"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166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4"/>
          <p:cNvSpPr txBox="1">
            <a:spLocks noGrp="1"/>
          </p:cNvSpPr>
          <p:nvPr>
            <p:ph type="body" idx="1"/>
          </p:nvPr>
        </p:nvSpPr>
        <p:spPr>
          <a:xfrm rot="5400000">
            <a:off x="1539346" y="-167745"/>
            <a:ext cx="3017309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9630" lvl="1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4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4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4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34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>
            <a:spLocks noGrp="1"/>
          </p:cNvSpPr>
          <p:nvPr>
            <p:ph type="title"/>
          </p:nvPr>
        </p:nvSpPr>
        <p:spPr>
          <a:xfrm rot="5400000">
            <a:off x="3154892" y="1447801"/>
            <a:ext cx="3901017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5"/>
          <p:cNvSpPr txBox="1">
            <a:spLocks noGrp="1"/>
          </p:cNvSpPr>
          <p:nvPr>
            <p:ph type="body" idx="1"/>
          </p:nvPr>
        </p:nvSpPr>
        <p:spPr>
          <a:xfrm rot="5400000">
            <a:off x="360892" y="127000"/>
            <a:ext cx="3901017" cy="40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04815" lvl="0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09630" lvl="1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914446" lvl="2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219261" lvl="3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524076" lvl="4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1828891" lvl="5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133707" lvl="6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438522" lvl="7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2743337" lvl="8" indent="-228611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5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5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085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EFC89F7-2D3F-F5D4-49C2-72CD123DF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2CFCC9E-1C09-D769-211B-6AC39FE75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8F484DB-8705-1658-A782-35D14FAF5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AEDA9-CF28-F941-8225-41EAC7AC224D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8F050FD-196A-7D38-BD81-B6BD65C13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20B7DE6-1BA2-FD88-C691-4D3B0BC6A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98B4A-5C1E-EA4E-9568-D4A68338D9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6196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8950FB-E166-ADFC-1CC6-D9EA23887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480CA4F-7E49-9BA8-9262-AA6BD8706C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980BB15-409A-07DC-045F-5F119A0425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524B8D2-4338-DC29-5371-8056C2118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AEDA9-CF28-F941-8225-41EAC7AC224D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D9EE410-00C0-4200-FE90-BC10BC56D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D6D074F-82AB-6CB5-0DD8-8E12B9C9E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98B4A-5C1E-EA4E-9568-D4A68338D9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9792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8EBF945-06AC-A68D-9C05-14ABA1D35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45D7209-C8D0-16D8-5DFE-2B42A66FD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8C22BCE-D9A2-C1BC-6BCD-1F71F14E6C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F860D15-396B-2909-09BA-32DCAB56CD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9771F81-C46E-7789-F782-CDD881FED7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79AD296-8400-C737-FC05-EE02B38F8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AEDA9-CF28-F941-8225-41EAC7AC224D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D056D09-3607-FB33-C766-1B24C7E03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8D26368B-1897-402C-DCA0-EC765D07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98B4A-5C1E-EA4E-9568-D4A68338D9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5714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60C3B7B-FC8C-2EB8-1275-1771E89BD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8C64FC9-56F3-CC36-84C2-F4DDC3E42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AEDA9-CF28-F941-8225-41EAC7AC224D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F64C8AB-CCEC-4453-F1DA-7948FE0E1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6F757E3-D3D6-17D2-0A06-55409DCDA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98B4A-5C1E-EA4E-9568-D4A68338D9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2149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0F0E21A-CFFC-5460-E1E9-3405300E5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AEDA9-CF28-F941-8225-41EAC7AC224D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9169316-262F-E97C-B472-F9C5D82BF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69B985C-BBAF-C6C4-6927-6B97C3426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98B4A-5C1E-EA4E-9568-D4A68338D9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4569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D18CC3-2944-DA1F-0FBF-F54B037E6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D7B8370-619D-AD25-B405-4B044D927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FF11493-12B1-BD8B-AD2C-D322B6A274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7C904F6-757E-A032-C2A2-5C28572AE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AEDA9-CF28-F941-8225-41EAC7AC224D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AAE1764-5869-1E54-667D-868017C52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87E2123-F4E8-E014-A1DA-A017EEAD5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98B4A-5C1E-EA4E-9568-D4A68338D9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2932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2386F5-40A0-B3D6-C19A-3A45BCD4A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E484CAE-E642-5C4A-5228-D89168C2CD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D83C297-35B6-7E4E-DF61-2D467A709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4541F1E-F004-46AF-19B7-5FD0F53F3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AEDA9-CF28-F941-8225-41EAC7AC224D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2E66582-63E2-3F0F-E562-5A9C708A5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39BC955-271C-7C61-DACE-A6FBB5D23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98B4A-5C1E-EA4E-9568-D4A68338D9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6698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7FB3120-16DD-A101-58B1-C63681BE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D7EF14F-7766-101E-1A80-68B956AE2F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7CAC8A-13E9-6E10-680E-DEFFA60506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EAEDA9-CF28-F941-8225-41EAC7AC224D}" type="datetimeFigureOut">
              <a:rPr lang="it-IT" smtClean="0"/>
              <a:t>27/05/2025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488B78F-3E71-392C-D528-013A5A088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35EA753-269A-FD36-1E54-839FEF6E98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298B4A-5C1E-EA4E-9568-D4A68338D95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1597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4"/>
          <p:cNvSpPr txBox="1"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4"/>
          <p:cNvSpPr txBox="1">
            <a:spLocks noGrp="1"/>
          </p:cNvSpPr>
          <p:nvPr>
            <p:ph type="dt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4"/>
          <p:cNvSpPr txBox="1">
            <a:spLocks noGrp="1"/>
          </p:cNvSpPr>
          <p:nvPr>
            <p:ph type="ft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4"/>
          <p:cNvSpPr txBox="1">
            <a:spLocks noGrp="1"/>
          </p:cNvSpPr>
          <p:nvPr>
            <p:ph type="sldNum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52451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93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9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A2ED903-C60A-BEC7-E66C-87D4EE8FF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266" y="1273556"/>
            <a:ext cx="4769483" cy="280568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400" i="1" dirty="0" err="1">
                <a:effectLst/>
              </a:rPr>
              <a:t>L’esercizio</a:t>
            </a:r>
            <a:r>
              <a:rPr lang="en-US" sz="3400" i="1" dirty="0">
                <a:effectLst/>
              </a:rPr>
              <a:t> </a:t>
            </a:r>
            <a:r>
              <a:rPr lang="en-US" sz="3400" i="1" dirty="0" err="1">
                <a:effectLst/>
              </a:rPr>
              <a:t>terapeutico</a:t>
            </a:r>
            <a:r>
              <a:rPr lang="en-US" sz="3400" i="1" dirty="0">
                <a:effectLst/>
              </a:rPr>
              <a:t>: </a:t>
            </a:r>
            <a:r>
              <a:rPr lang="en-US" sz="3400" i="1" dirty="0" err="1">
                <a:effectLst/>
              </a:rPr>
              <a:t>contrastare</a:t>
            </a:r>
            <a:r>
              <a:rPr lang="en-US" sz="3400" i="1" dirty="0">
                <a:effectLst/>
              </a:rPr>
              <a:t> </a:t>
            </a:r>
            <a:r>
              <a:rPr lang="en-US" sz="3400" i="1" dirty="0" err="1">
                <a:effectLst/>
              </a:rPr>
              <a:t>l’osteopenia</a:t>
            </a:r>
            <a:r>
              <a:rPr lang="en-US" sz="3400" i="1" dirty="0">
                <a:effectLst/>
              </a:rPr>
              <a:t> e</a:t>
            </a:r>
            <a:br>
              <a:rPr lang="en-US" sz="3400" i="1" dirty="0">
                <a:effectLst/>
              </a:rPr>
            </a:br>
            <a:r>
              <a:rPr lang="en-US" sz="3400" i="1" dirty="0">
                <a:effectLst/>
              </a:rPr>
              <a:t>la </a:t>
            </a:r>
            <a:r>
              <a:rPr lang="en-US" sz="3400" i="1" dirty="0" err="1">
                <a:effectLst/>
              </a:rPr>
              <a:t>prevenzione</a:t>
            </a:r>
            <a:r>
              <a:rPr lang="en-US" sz="3400" i="1" dirty="0">
                <a:effectLst/>
              </a:rPr>
              <a:t> </a:t>
            </a:r>
            <a:r>
              <a:rPr lang="en-US" sz="3400" i="1" dirty="0" err="1">
                <a:effectLst/>
              </a:rPr>
              <a:t>delle</a:t>
            </a:r>
            <a:r>
              <a:rPr lang="en-US" sz="3400" i="1" dirty="0">
                <a:effectLst/>
              </a:rPr>
              <a:t> </a:t>
            </a:r>
            <a:r>
              <a:rPr lang="en-US" sz="3400" i="1" dirty="0" err="1">
                <a:effectLst/>
              </a:rPr>
              <a:t>cadute</a:t>
            </a:r>
            <a:br>
              <a:rPr lang="en-US" sz="3400" i="1" dirty="0">
                <a:effectLst/>
              </a:rPr>
            </a:br>
            <a:endParaRPr lang="en-US" sz="3400" i="1" dirty="0"/>
          </a:p>
        </p:txBody>
      </p:sp>
      <p:sp>
        <p:nvSpPr>
          <p:cNvPr id="15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magine 6" descr="Immagine che contiene testo, aria aperta, spiaggia, barca&#10;&#10;Il contenuto generato dall'IA potrebbe non essere corretto.">
            <a:extLst>
              <a:ext uri="{FF2B5EF4-FFF2-40B4-BE49-F238E27FC236}">
                <a16:creationId xmlns:a16="http://schemas.microsoft.com/office/drawing/2014/main" id="{B847D9AD-652F-02BF-5F0D-DC25778469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441" y="0"/>
            <a:ext cx="5898511" cy="6858000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3C396B3F-E364-654B-D017-9687F54537B9}"/>
              </a:ext>
            </a:extLst>
          </p:cNvPr>
          <p:cNvSpPr txBox="1"/>
          <p:nvPr/>
        </p:nvSpPr>
        <p:spPr>
          <a:xfrm>
            <a:off x="282577" y="4549676"/>
            <a:ext cx="56189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Antonio Culcasi</a:t>
            </a:r>
          </a:p>
          <a:p>
            <a:pPr algn="ctr"/>
            <a:endParaRPr lang="it-IT" dirty="0"/>
          </a:p>
          <a:p>
            <a:pPr algn="ctr"/>
            <a:r>
              <a:rPr lang="it-IT" dirty="0"/>
              <a:t>Fisioterapista</a:t>
            </a:r>
          </a:p>
          <a:p>
            <a:pPr algn="ctr"/>
            <a:endParaRPr lang="it-IT" dirty="0"/>
          </a:p>
          <a:p>
            <a:pPr algn="ctr"/>
            <a:r>
              <a:rPr lang="it-IT" dirty="0"/>
              <a:t>Dirigente delle professioni sanitarie</a:t>
            </a:r>
          </a:p>
          <a:p>
            <a:pPr algn="ctr"/>
            <a:r>
              <a:rPr lang="it-IT" dirty="0"/>
              <a:t>UOC Supporto alla pianificazione strategica, sviluppo organizzativo e formazione</a:t>
            </a:r>
          </a:p>
          <a:p>
            <a:pPr algn="ctr"/>
            <a:r>
              <a:rPr lang="it-IT" dirty="0"/>
              <a:t>IRCCS AOU BO Policlinico di Sant’Orsola</a:t>
            </a:r>
          </a:p>
        </p:txBody>
      </p:sp>
    </p:spTree>
    <p:extLst>
      <p:ext uri="{BB962C8B-B14F-4D97-AF65-F5344CB8AC3E}">
        <p14:creationId xmlns:p14="http://schemas.microsoft.com/office/powerpoint/2010/main" val="3725926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070BEFA3-1F3A-5FD3-1A8F-A461D6E417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15746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4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testo, interno, persona, muro&#10;&#10;Il contenuto generato dall'IA potrebbe non essere corretto.">
            <a:extLst>
              <a:ext uri="{FF2B5EF4-FFF2-40B4-BE49-F238E27FC236}">
                <a16:creationId xmlns:a16="http://schemas.microsoft.com/office/drawing/2014/main" id="{097DD20C-8291-5DE7-06ED-00B380080A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4255" r="-2" b="39525"/>
          <a:stretch>
            <a:fillRect/>
          </a:stretch>
        </p:blipFill>
        <p:spPr>
          <a:xfrm>
            <a:off x="-6588" y="10"/>
            <a:ext cx="1219858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175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testo, documento, lettera, schermata&#10;&#10;Il contenuto generato dall'IA potrebbe non essere corretto.">
            <a:extLst>
              <a:ext uri="{FF2B5EF4-FFF2-40B4-BE49-F238E27FC236}">
                <a16:creationId xmlns:a16="http://schemas.microsoft.com/office/drawing/2014/main" id="{63066FDC-4D32-DC7D-613A-0981E80FAF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1053" y="262538"/>
            <a:ext cx="11566358" cy="6340088"/>
          </a:xfrm>
        </p:spPr>
      </p:pic>
    </p:spTree>
    <p:extLst>
      <p:ext uri="{BB962C8B-B14F-4D97-AF65-F5344CB8AC3E}">
        <p14:creationId xmlns:p14="http://schemas.microsoft.com/office/powerpoint/2010/main" val="4282813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169D286-F4D7-4C8B-A6BD-D05384C7F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39E8235E-135E-4261-8F54-2B316E493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610728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D4ED8EC3-4D57-4620-93CE-4E6661F09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343079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3BCB34A-2F40-4F41-8488-A134C1C15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45" y="340424"/>
            <a:ext cx="4630139" cy="5265795"/>
          </a:xfrm>
          <a:custGeom>
            <a:avLst/>
            <a:gdLst>
              <a:gd name="connsiteX0" fmla="*/ 0 w 4630139"/>
              <a:gd name="connsiteY0" fmla="*/ 0 h 5265795"/>
              <a:gd name="connsiteX1" fmla="*/ 4630139 w 4630139"/>
              <a:gd name="connsiteY1" fmla="*/ 0 h 5265795"/>
              <a:gd name="connsiteX2" fmla="*/ 4630139 w 4630139"/>
              <a:gd name="connsiteY2" fmla="*/ 5265795 h 5265795"/>
              <a:gd name="connsiteX3" fmla="*/ 0 w 4630139"/>
              <a:gd name="connsiteY3" fmla="*/ 5265795 h 5265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0139" h="5265795">
                <a:moveTo>
                  <a:pt x="0" y="0"/>
                </a:moveTo>
                <a:lnTo>
                  <a:pt x="4630139" y="0"/>
                </a:lnTo>
                <a:lnTo>
                  <a:pt x="4630139" y="5265795"/>
                </a:lnTo>
                <a:lnTo>
                  <a:pt x="0" y="52657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magine 3" descr="Immagine che contiene testo, calzature, vestiti, persona&#10;&#10;Il contenuto generato dall'IA potrebbe non essere corretto.">
            <a:extLst>
              <a:ext uri="{FF2B5EF4-FFF2-40B4-BE49-F238E27FC236}">
                <a16:creationId xmlns:a16="http://schemas.microsoft.com/office/drawing/2014/main" id="{8659BBBF-0B71-8789-3A6B-9040916FE0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272" y="983891"/>
            <a:ext cx="2665410" cy="3993126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78382DC-4207-465E-B379-1E16448AA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1780" y="1071563"/>
            <a:ext cx="7290218" cy="5242298"/>
          </a:xfrm>
          <a:custGeom>
            <a:avLst/>
            <a:gdLst>
              <a:gd name="connsiteX0" fmla="*/ 0 w 7290218"/>
              <a:gd name="connsiteY0" fmla="*/ 0 h 5242298"/>
              <a:gd name="connsiteX1" fmla="*/ 7290218 w 7290218"/>
              <a:gd name="connsiteY1" fmla="*/ 0 h 5242298"/>
              <a:gd name="connsiteX2" fmla="*/ 7290218 w 7290218"/>
              <a:gd name="connsiteY2" fmla="*/ 5242298 h 5242298"/>
              <a:gd name="connsiteX3" fmla="*/ 0 w 7290218"/>
              <a:gd name="connsiteY3" fmla="*/ 5242298 h 52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0218" h="5242298">
                <a:moveTo>
                  <a:pt x="0" y="0"/>
                </a:moveTo>
                <a:lnTo>
                  <a:pt x="7290218" y="0"/>
                </a:lnTo>
                <a:lnTo>
                  <a:pt x="7290218" y="5242298"/>
                </a:lnTo>
                <a:lnTo>
                  <a:pt x="0" y="524229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Immagine 6" descr="Immagine che contiene vestiti, persona, interno, muro&#10;&#10;Il contenuto generato dall'IA potrebbe non essere corretto.">
            <a:extLst>
              <a:ext uri="{FF2B5EF4-FFF2-40B4-BE49-F238E27FC236}">
                <a16:creationId xmlns:a16="http://schemas.microsoft.com/office/drawing/2014/main" id="{A00DD601-F76D-A468-7DC8-12D11ED06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3990" y="1715030"/>
            <a:ext cx="5943238" cy="396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2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Viso umano, persona, uomo, dipinto&#10;&#10;Il contenuto generato dall'IA potrebbe non essere corretto.">
            <a:extLst>
              <a:ext uri="{FF2B5EF4-FFF2-40B4-BE49-F238E27FC236}">
                <a16:creationId xmlns:a16="http://schemas.microsoft.com/office/drawing/2014/main" id="{5974EB8B-7B75-1268-D36F-6AFF42FE14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5110"/>
          <a:stretch>
            <a:fillRect/>
          </a:stretch>
        </p:blipFill>
        <p:spPr>
          <a:xfrm>
            <a:off x="-128337" y="1282"/>
            <a:ext cx="12464716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1236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3F8226A1-DB4D-3506-F7B5-318C707E9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38" y="339383"/>
            <a:ext cx="7491006" cy="2328866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  <p:pic>
        <p:nvPicPr>
          <p:cNvPr id="7" name="Immagine 6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89B2626F-362A-B1FE-863A-13922F3B73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603" y="3429000"/>
            <a:ext cx="7772400" cy="2839326"/>
          </a:xfrm>
          <a:prstGeom prst="rect">
            <a:avLst/>
          </a:prstGeom>
          <a:ln w="31750">
            <a:solidFill>
              <a:schemeClr val="accent3"/>
            </a:solidFill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FF98B3AB-458F-4B0E-5248-18F7434B3E8D}"/>
              </a:ext>
            </a:extLst>
          </p:cNvPr>
          <p:cNvSpPr txBox="1"/>
          <p:nvPr/>
        </p:nvSpPr>
        <p:spPr>
          <a:xfrm>
            <a:off x="854439" y="4386998"/>
            <a:ext cx="3100849" cy="923330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it-IT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Accuratezza delle Risposte 91%</a:t>
            </a:r>
          </a:p>
          <a:p>
            <a:pPr algn="ctr"/>
            <a:r>
              <a:rPr lang="it-IT" dirty="0">
                <a:solidFill>
                  <a:srgbClr val="000000"/>
                </a:solidFill>
                <a:latin typeface="-webkit-standard"/>
              </a:rPr>
              <a:t>Precisione buona</a:t>
            </a:r>
          </a:p>
          <a:p>
            <a:pPr algn="ctr"/>
            <a:r>
              <a:rPr lang="it-IT" dirty="0">
                <a:solidFill>
                  <a:srgbClr val="000000"/>
                </a:solidFill>
                <a:latin typeface="-webkit-standard"/>
              </a:rPr>
              <a:t>20 secondi vs 2/3 minuti</a:t>
            </a:r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31B0222-165F-E896-6269-09669015D70D}"/>
              </a:ext>
            </a:extLst>
          </p:cNvPr>
          <p:cNvSpPr txBox="1"/>
          <p:nvPr/>
        </p:nvSpPr>
        <p:spPr>
          <a:xfrm>
            <a:off x="8101803" y="1042151"/>
            <a:ext cx="3686651" cy="923330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it-IT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Accuratezza delle Risposte 80%</a:t>
            </a:r>
          </a:p>
          <a:p>
            <a:pPr algn="ctr"/>
            <a:r>
              <a:rPr lang="it-IT" dirty="0">
                <a:solidFill>
                  <a:srgbClr val="000000"/>
                </a:solidFill>
                <a:latin typeface="-webkit-standard"/>
              </a:rPr>
              <a:t>Precisione non ottimale</a:t>
            </a:r>
          </a:p>
          <a:p>
            <a:pPr algn="ctr"/>
            <a:r>
              <a:rPr lang="it-IT" dirty="0">
                <a:solidFill>
                  <a:srgbClr val="000000"/>
                </a:solidFill>
                <a:latin typeface="-webkit-standard"/>
              </a:rPr>
              <a:t>Difficoltà per domande più specifiche</a:t>
            </a:r>
          </a:p>
        </p:txBody>
      </p:sp>
    </p:spTree>
    <p:extLst>
      <p:ext uri="{BB962C8B-B14F-4D97-AF65-F5344CB8AC3E}">
        <p14:creationId xmlns:p14="http://schemas.microsoft.com/office/powerpoint/2010/main" val="1733022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>
          <a:extLst>
            <a:ext uri="{FF2B5EF4-FFF2-40B4-BE49-F238E27FC236}">
              <a16:creationId xmlns:a16="http://schemas.microsoft.com/office/drawing/2014/main" id="{199B5E18-4189-C062-385F-6BBAC8854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vestiti, cappello, nuvola, testo&#10;&#10;Descrizione generata automaticamente">
            <a:extLst>
              <a:ext uri="{FF2B5EF4-FFF2-40B4-BE49-F238E27FC236}">
                <a16:creationId xmlns:a16="http://schemas.microsoft.com/office/drawing/2014/main" id="{CA9442D3-B3F3-98C7-3CA7-FBE58FFBEB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D9FF3BDC-BBA3-B3D4-DE88-711CEB4420E0}"/>
              </a:ext>
            </a:extLst>
          </p:cNvPr>
          <p:cNvSpPr txBox="1"/>
          <p:nvPr/>
        </p:nvSpPr>
        <p:spPr>
          <a:xfrm>
            <a:off x="1557867" y="4486837"/>
            <a:ext cx="33866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MODELLI ORGANIZZATIVI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1018DC5-E8C3-702A-C86D-814FBEBEB5C5}"/>
              </a:ext>
            </a:extLst>
          </p:cNvPr>
          <p:cNvSpPr txBox="1"/>
          <p:nvPr/>
        </p:nvSpPr>
        <p:spPr>
          <a:xfrm>
            <a:off x="7433735" y="4486837"/>
            <a:ext cx="3200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COMPETENZE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18AD50C1-396B-4C82-C1D6-59569A23BC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t="15484" r="1" b="1"/>
          <a:stretch/>
        </p:blipFill>
        <p:spPr>
          <a:xfrm>
            <a:off x="-40047" y="-539636"/>
            <a:ext cx="12209729" cy="7397636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DE35B876-A8DD-1B5A-F918-3E79EFE627FE}"/>
              </a:ext>
            </a:extLst>
          </p:cNvPr>
          <p:cNvSpPr/>
          <p:nvPr/>
        </p:nvSpPr>
        <p:spPr>
          <a:xfrm>
            <a:off x="-11158" y="5813951"/>
            <a:ext cx="12191999" cy="1079292"/>
          </a:xfrm>
          <a:prstGeom prst="rect">
            <a:avLst/>
          </a:prstGeom>
          <a:solidFill>
            <a:schemeClr val="accent1">
              <a:alpha val="6541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i="1" dirty="0">
                <a:latin typeface="Calibri" panose="020F0502020204030204" pitchFamily="34" charset="0"/>
                <a:cs typeface="Calibri" panose="020F0502020204030204" pitchFamily="34" charset="0"/>
              </a:rPr>
              <a:t>LE DOMANDE GIUSTE</a:t>
            </a:r>
          </a:p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33849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ADB6BC99-581D-0920-73BA-9AAA578DE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t="15484" r="1" b="1"/>
          <a:stretch/>
        </p:blipFill>
        <p:spPr>
          <a:xfrm>
            <a:off x="-2851" y="10"/>
            <a:ext cx="12594589" cy="685799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8F8E388D-89AC-317F-43BC-D67680215D3D}"/>
              </a:ext>
            </a:extLst>
          </p:cNvPr>
          <p:cNvSpPr txBox="1"/>
          <p:nvPr/>
        </p:nvSpPr>
        <p:spPr>
          <a:xfrm>
            <a:off x="4601980" y="3987384"/>
            <a:ext cx="2773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7F9E0F6-E75B-81EC-5F74-E9C15CBAACF1}"/>
              </a:ext>
            </a:extLst>
          </p:cNvPr>
          <p:cNvSpPr txBox="1"/>
          <p:nvPr/>
        </p:nvSpPr>
        <p:spPr>
          <a:xfrm>
            <a:off x="5231567" y="46337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5757435-F519-9383-859B-2E852EAE6D63}"/>
              </a:ext>
            </a:extLst>
          </p:cNvPr>
          <p:cNvSpPr/>
          <p:nvPr/>
        </p:nvSpPr>
        <p:spPr>
          <a:xfrm>
            <a:off x="1" y="149901"/>
            <a:ext cx="12591738" cy="1079292"/>
          </a:xfrm>
          <a:prstGeom prst="rect">
            <a:avLst/>
          </a:prstGeom>
          <a:solidFill>
            <a:schemeClr val="accent1">
              <a:alpha val="6541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i="1" dirty="0">
                <a:latin typeface="Calibri" panose="020F0502020204030204" pitchFamily="34" charset="0"/>
                <a:cs typeface="Calibri" panose="020F0502020204030204" pitchFamily="34" charset="0"/>
              </a:rPr>
              <a:t>I nostri modelli sono adatti all’evoluzione culturale e sociale?</a:t>
            </a:r>
          </a:p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954703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arte, uomo, vestiti, muro&#10;&#10;Descrizione generata automaticamente">
            <a:extLst>
              <a:ext uri="{FF2B5EF4-FFF2-40B4-BE49-F238E27FC236}">
                <a16:creationId xmlns:a16="http://schemas.microsoft.com/office/drawing/2014/main" id="{2D82242E-C7FC-2E4E-C62C-70A01E5A7C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45" r="3417"/>
          <a:stretch/>
        </p:blipFill>
        <p:spPr>
          <a:xfrm>
            <a:off x="4864783" y="436985"/>
            <a:ext cx="7145320" cy="4674661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5FF0E811-84E1-365A-92C4-E8C8A6DB5B2E}"/>
              </a:ext>
            </a:extLst>
          </p:cNvPr>
          <p:cNvSpPr txBox="1"/>
          <p:nvPr/>
        </p:nvSpPr>
        <p:spPr>
          <a:xfrm>
            <a:off x="720438" y="1883799"/>
            <a:ext cx="440981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‘Il cambiamento sociale e la pratica sanitaria stanno avanzando rapidamente e la cultura influenza la pratica. </a:t>
            </a:r>
          </a:p>
          <a:p>
            <a:pPr algn="ctr"/>
            <a:r>
              <a:rPr lang="it-IT" sz="2000" i="1" dirty="0">
                <a:solidFill>
                  <a:schemeClr val="accent5">
                    <a:lumMod val="75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Durante i periodi di cambiamento, è normale e salutare chiedersi se i nostri attuali modelli e concetti di sé siano ancora utili ai nostri pazienti e professionisti.’</a:t>
            </a:r>
            <a:endParaRPr lang="it-IT" sz="2000" i="1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magine 5" descr="Immagine che contiene testo, Carattere, schermata&#10;&#10;Descrizione generata automaticamente">
            <a:extLst>
              <a:ext uri="{FF2B5EF4-FFF2-40B4-BE49-F238E27FC236}">
                <a16:creationId xmlns:a16="http://schemas.microsoft.com/office/drawing/2014/main" id="{0F0D9F91-E8A5-97EB-BA42-4C6C91A1E7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341" y="5501498"/>
            <a:ext cx="4409815" cy="919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905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5A9F5AF-21C3-D090-51A9-9799D80D7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891918" cy="6858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9709643-BCCD-C31D-5D42-6EB9A9A448E3}"/>
              </a:ext>
            </a:extLst>
          </p:cNvPr>
          <p:cNvSpPr txBox="1"/>
          <p:nvPr/>
        </p:nvSpPr>
        <p:spPr>
          <a:xfrm>
            <a:off x="6250117" y="3971484"/>
            <a:ext cx="5779258" cy="2523768"/>
          </a:xfrm>
          <a:prstGeom prst="rect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it-IT" sz="2000" b="0" i="0" u="none" strike="noStrike" dirty="0">
              <a:solidFill>
                <a:srgbClr val="1C2024"/>
              </a:solidFill>
              <a:effectLst/>
              <a:latin typeface="Titillium Web" panose="020F0502020204030204" pitchFamily="34" charset="0"/>
            </a:endParaRPr>
          </a:p>
          <a:p>
            <a:pPr algn="ctr"/>
            <a:endParaRPr lang="it-IT" sz="2000" b="0" i="0" u="none" strike="noStrike" dirty="0">
              <a:solidFill>
                <a:srgbClr val="1C2024"/>
              </a:solidFill>
              <a:effectLst/>
              <a:latin typeface="Titillium Web" panose="020F0502020204030204" pitchFamily="34" charset="0"/>
            </a:endParaRPr>
          </a:p>
          <a:p>
            <a:pPr algn="ctr"/>
            <a:r>
              <a:rPr lang="it-IT" sz="2000" b="0" i="0" u="none" strike="noStrike" dirty="0">
                <a:solidFill>
                  <a:srgbClr val="1C2024"/>
                </a:solidFill>
                <a:effectLst/>
                <a:latin typeface="Titillium Web" panose="020F0502020204030204" pitchFamily="34" charset="0"/>
              </a:rPr>
              <a:t>Definito dall'Organizzazione Mondiale della Sanità (OMS) nel 2002 come "il processo di ottimizzazione delle opportunità di salute, partecipazione e sicurezza per migliorare la qualità della vita delle persone che invecchiano". </a:t>
            </a:r>
          </a:p>
          <a:p>
            <a:pPr algn="ctr"/>
            <a:endParaRPr lang="it-IT" dirty="0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D9915840-5A51-AC9B-EF69-B4122BD98375}"/>
              </a:ext>
            </a:extLst>
          </p:cNvPr>
          <p:cNvSpPr/>
          <p:nvPr/>
        </p:nvSpPr>
        <p:spPr>
          <a:xfrm>
            <a:off x="7077582" y="3559676"/>
            <a:ext cx="4124328" cy="8236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/>
              <a:t>INVECCHIAMENTO ATTIVO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59595130-88B4-F1F5-16C2-2E996F61C12C}"/>
              </a:ext>
            </a:extLst>
          </p:cNvPr>
          <p:cNvSpPr/>
          <p:nvPr/>
        </p:nvSpPr>
        <p:spPr>
          <a:xfrm>
            <a:off x="6963474" y="362748"/>
            <a:ext cx="4352544" cy="85039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/>
              <a:t>PREVENZIONE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791841AF-0D68-CE37-49DC-94048867D70E}"/>
              </a:ext>
            </a:extLst>
          </p:cNvPr>
          <p:cNvSpPr/>
          <p:nvPr/>
        </p:nvSpPr>
        <p:spPr>
          <a:xfrm>
            <a:off x="6963474" y="1624947"/>
            <a:ext cx="4352544" cy="850391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/>
              <a:t>PROMOZIONE DELLA SALUTE</a:t>
            </a:r>
          </a:p>
        </p:txBody>
      </p:sp>
    </p:spTree>
    <p:extLst>
      <p:ext uri="{BB962C8B-B14F-4D97-AF65-F5344CB8AC3E}">
        <p14:creationId xmlns:p14="http://schemas.microsoft.com/office/powerpoint/2010/main" val="172061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9D204F2E-F358-5441-3316-E7233515607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" b="19991"/>
          <a:stretch>
            <a:fillRect/>
          </a:stretch>
        </p:blipFill>
        <p:spPr>
          <a:xfrm>
            <a:off x="279143" y="299509"/>
            <a:ext cx="5221625" cy="6258983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linea, schermata, Diagramma&#10;&#10;Descrizione generata automaticamente">
            <a:extLst>
              <a:ext uri="{FF2B5EF4-FFF2-40B4-BE49-F238E27FC236}">
                <a16:creationId xmlns:a16="http://schemas.microsoft.com/office/drawing/2014/main" id="{E0C81669-1058-8BC4-867A-20EE66CE8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5783" y="1117979"/>
            <a:ext cx="6020345" cy="35271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F186AC3-9F5C-0918-6C0A-5846C5320CA8}"/>
              </a:ext>
            </a:extLst>
          </p:cNvPr>
          <p:cNvSpPr txBox="1"/>
          <p:nvPr/>
        </p:nvSpPr>
        <p:spPr>
          <a:xfrm>
            <a:off x="6412091" y="396818"/>
            <a:ext cx="5296535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‘EMERGENZA INVECCHIAMENTO</a:t>
            </a:r>
            <a:r>
              <a:rPr lang="it-IT" sz="2400" dirty="0">
                <a:solidFill>
                  <a:schemeClr val="bg1"/>
                </a:solidFill>
              </a:rPr>
              <a:t>’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12DCE6F-39F8-2F65-F39A-E430849426BB}"/>
              </a:ext>
            </a:extLst>
          </p:cNvPr>
          <p:cNvSpPr txBox="1"/>
          <p:nvPr/>
        </p:nvSpPr>
        <p:spPr>
          <a:xfrm>
            <a:off x="8300675" y="4730227"/>
            <a:ext cx="3149032" cy="472314"/>
          </a:xfrm>
          <a:prstGeom prst="rect">
            <a:avLst/>
          </a:prstGeom>
          <a:solidFill>
            <a:schemeClr val="accent5">
              <a:lumMod val="75000"/>
              <a:alpha val="52196"/>
            </a:schemeClr>
          </a:solidFill>
          <a:ln>
            <a:solidFill>
              <a:schemeClr val="accent5">
                <a:lumMod val="75000"/>
                <a:alpha val="96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2060: over 65 </a:t>
            </a:r>
            <a:r>
              <a:rPr lang="it-IT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31-37%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38F15C2-7169-A11F-ED1F-CBF354163277}"/>
              </a:ext>
            </a:extLst>
          </p:cNvPr>
          <p:cNvSpPr txBox="1"/>
          <p:nvPr/>
        </p:nvSpPr>
        <p:spPr>
          <a:xfrm>
            <a:off x="8652012" y="5339911"/>
            <a:ext cx="2797695" cy="40011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FRAGILITA’ 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2020/21: </a:t>
            </a:r>
            <a:r>
              <a:rPr lang="it-IT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17%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627DFED-6908-D34F-5BB2-CCFF953E339C}"/>
              </a:ext>
            </a:extLst>
          </p:cNvPr>
          <p:cNvSpPr txBox="1"/>
          <p:nvPr/>
        </p:nvSpPr>
        <p:spPr>
          <a:xfrm>
            <a:off x="6096000" y="5141837"/>
            <a:ext cx="2068221" cy="1569660"/>
          </a:xfrm>
          <a:prstGeom prst="rect">
            <a:avLst/>
          </a:prstGeom>
          <a:solidFill>
            <a:srgbClr val="FFFFFF">
              <a:alpha val="95000"/>
            </a:srgbClr>
          </a:solidFill>
          <a:ln w="44450">
            <a:solidFill>
              <a:srgbClr val="4BACC6">
                <a:lumMod val="75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  QUALITA’ DELLA VITA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4BACC6">
                  <a:lumMod val="75000"/>
                </a:srgb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ADL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it-IT" sz="1600" b="1" i="0" u="none" strike="noStrike" kern="0" cap="none" spc="0" normalizeH="0" baseline="0" noProof="0" dirty="0">
              <a:ln>
                <a:noFill/>
              </a:ln>
              <a:solidFill>
                <a:srgbClr val="4BACC6">
                  <a:lumMod val="75000"/>
                </a:srgb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600" b="1" i="0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COSTI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7F83B619-891B-792F-50EE-252C83277F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7567" y="4904575"/>
            <a:ext cx="474524" cy="474524"/>
          </a:xfrm>
          <a:prstGeom prst="rect">
            <a:avLst/>
          </a:prstGeom>
          <a:ln w="38100">
            <a:solidFill>
              <a:srgbClr val="4BACC6">
                <a:lumMod val="75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39051906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517DD81C-6507-FE0A-011E-11A576302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956" y="935259"/>
            <a:ext cx="5191594" cy="5856873"/>
          </a:xfrm>
          <a:prstGeom prst="rect">
            <a:avLst/>
          </a:prstGeom>
        </p:spPr>
      </p:pic>
      <p:pic>
        <p:nvPicPr>
          <p:cNvPr id="3" name="Immagine 2" descr="Immagine che contiene testo, biglietto da visita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3A42F2B6-6367-0935-F18F-949C4B5AC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7767" y="448551"/>
            <a:ext cx="5444448" cy="1374940"/>
          </a:xfrm>
          <a:prstGeom prst="rect">
            <a:avLst/>
          </a:prstGeom>
          <a:ln w="25400">
            <a:solidFill>
              <a:schemeClr val="accent2"/>
            </a:solidFill>
          </a:ln>
        </p:spPr>
      </p:pic>
      <p:pic>
        <p:nvPicPr>
          <p:cNvPr id="5" name="Segnaposto contenuto 3">
            <a:extLst>
              <a:ext uri="{FF2B5EF4-FFF2-40B4-BE49-F238E27FC236}">
                <a16:creationId xmlns:a16="http://schemas.microsoft.com/office/drawing/2014/main" id="{7EAABE00-B2D8-0B01-8A02-566386A8B7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241" t="-304" r="23262" b="304"/>
          <a:stretch/>
        </p:blipFill>
        <p:spPr>
          <a:xfrm>
            <a:off x="7355239" y="2684835"/>
            <a:ext cx="2521862" cy="299643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6A74A0D2-F199-3B7E-7E41-8335C6B42CF3}"/>
              </a:ext>
            </a:extLst>
          </p:cNvPr>
          <p:cNvSpPr txBox="1"/>
          <p:nvPr/>
        </p:nvSpPr>
        <p:spPr>
          <a:xfrm>
            <a:off x="5556550" y="4562184"/>
            <a:ext cx="240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SOSTITUTIVO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5C2BF59-5C1C-D821-5A43-915D0AB08521}"/>
              </a:ext>
            </a:extLst>
          </p:cNvPr>
          <p:cNvSpPr txBox="1"/>
          <p:nvPr/>
        </p:nvSpPr>
        <p:spPr>
          <a:xfrm>
            <a:off x="7512984" y="2156000"/>
            <a:ext cx="21036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PRINCIPALE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50D7984-BC4B-0D68-D77B-3C89FF8508A2}"/>
              </a:ext>
            </a:extLst>
          </p:cNvPr>
          <p:cNvSpPr txBox="1"/>
          <p:nvPr/>
        </p:nvSpPr>
        <p:spPr>
          <a:xfrm>
            <a:off x="9715907" y="3349820"/>
            <a:ext cx="23711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PREVENTIVO</a:t>
            </a:r>
          </a:p>
        </p:txBody>
      </p:sp>
      <p:pic>
        <p:nvPicPr>
          <p:cNvPr id="9" name="Immagine 8" descr="Immagine che contiene testo, Carattere, bianco, algebra&#10;&#10;Descrizione generata automaticamente">
            <a:extLst>
              <a:ext uri="{FF2B5EF4-FFF2-40B4-BE49-F238E27FC236}">
                <a16:creationId xmlns:a16="http://schemas.microsoft.com/office/drawing/2014/main" id="{CA24649D-D74D-883B-066D-178A58B6335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1"/>
          <a:stretch/>
        </p:blipFill>
        <p:spPr>
          <a:xfrm>
            <a:off x="8713440" y="5826262"/>
            <a:ext cx="3373629" cy="583187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76FFE9A-3E12-81A6-57ED-2B79B1961B7F}"/>
              </a:ext>
            </a:extLst>
          </p:cNvPr>
          <p:cNvSpPr txBox="1"/>
          <p:nvPr/>
        </p:nvSpPr>
        <p:spPr>
          <a:xfrm>
            <a:off x="224853" y="412039"/>
            <a:ext cx="6087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chemeClr val="accent2">
                    <a:lumMod val="75000"/>
                  </a:schemeClr>
                </a:solidFill>
              </a:rPr>
              <a:t>ESERCIZIO – CAMBIO DI PARADIGMA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5A5FD2A-4667-57B0-9DA8-6A538EE65F98}"/>
              </a:ext>
            </a:extLst>
          </p:cNvPr>
          <p:cNvSpPr txBox="1"/>
          <p:nvPr/>
        </p:nvSpPr>
        <p:spPr>
          <a:xfrm>
            <a:off x="2613591" y="5861186"/>
            <a:ext cx="2214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POSOLOGIA</a:t>
            </a:r>
          </a:p>
        </p:txBody>
      </p:sp>
    </p:spTree>
    <p:extLst>
      <p:ext uri="{BB962C8B-B14F-4D97-AF65-F5344CB8AC3E}">
        <p14:creationId xmlns:p14="http://schemas.microsoft.com/office/powerpoint/2010/main" val="3034734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1EA8876F-FBDB-3B45-6A13-5E75A154951E}"/>
              </a:ext>
            </a:extLst>
          </p:cNvPr>
          <p:cNvSpPr/>
          <p:nvPr/>
        </p:nvSpPr>
        <p:spPr>
          <a:xfrm>
            <a:off x="513101" y="2883904"/>
            <a:ext cx="1492893" cy="98046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35-50%</a:t>
            </a: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3B38B108-B809-0D8A-47A4-FC12BBA0AEFE}"/>
              </a:ext>
            </a:extLst>
          </p:cNvPr>
          <p:cNvSpPr/>
          <p:nvPr/>
        </p:nvSpPr>
        <p:spPr>
          <a:xfrm>
            <a:off x="2478054" y="2853229"/>
            <a:ext cx="1492892" cy="98046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70-75%</a:t>
            </a:r>
          </a:p>
        </p:txBody>
      </p:sp>
      <p:graphicFrame>
        <p:nvGraphicFramePr>
          <p:cNvPr id="6" name="Grafico 5">
            <a:extLst>
              <a:ext uri="{FF2B5EF4-FFF2-40B4-BE49-F238E27FC236}">
                <a16:creationId xmlns:a16="http://schemas.microsoft.com/office/drawing/2014/main" id="{B2AC91EB-829E-A3EE-CCD2-65D5E199F9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8209794"/>
              </p:ext>
            </p:extLst>
          </p:nvPr>
        </p:nvGraphicFramePr>
        <p:xfrm>
          <a:off x="423856" y="3848724"/>
          <a:ext cx="3598270" cy="2293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64C0FA28-5732-6584-E28E-4AB68291A404}"/>
              </a:ext>
            </a:extLst>
          </p:cNvPr>
          <p:cNvSpPr/>
          <p:nvPr/>
        </p:nvSpPr>
        <p:spPr>
          <a:xfrm>
            <a:off x="596274" y="1724082"/>
            <a:ext cx="3374672" cy="85410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56026">
              <a:defRPr/>
            </a:pPr>
            <a:r>
              <a:rPr lang="it-IT" sz="2400" dirty="0">
                <a:solidFill>
                  <a:prstClr val="black"/>
                </a:solidFill>
                <a:latin typeface="Calibri" panose="020F0502020204030204"/>
              </a:rPr>
              <a:t>  ADERENZA</a:t>
            </a:r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50F27285-08A6-6304-4DAD-D35F97A6AE1B}"/>
              </a:ext>
            </a:extLst>
          </p:cNvPr>
          <p:cNvSpPr/>
          <p:nvPr/>
        </p:nvSpPr>
        <p:spPr>
          <a:xfrm>
            <a:off x="390842" y="1693502"/>
            <a:ext cx="858962" cy="9454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90BEE7AE-D8DD-E0CB-E80B-7C0AEADE9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4186" y="1724081"/>
            <a:ext cx="4245080" cy="3957191"/>
          </a:xfrm>
          <a:prstGeom prst="rect">
            <a:avLst/>
          </a:prstGeom>
        </p:spPr>
      </p:pic>
      <p:pic>
        <p:nvPicPr>
          <p:cNvPr id="11" name="Segnaposto contenuto 3">
            <a:extLst>
              <a:ext uri="{FF2B5EF4-FFF2-40B4-BE49-F238E27FC236}">
                <a16:creationId xmlns:a16="http://schemas.microsoft.com/office/drawing/2014/main" id="{A49A292E-7819-F0B6-ABAA-4D2F8E7DDA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rcRect t="17328" r="1704"/>
          <a:stretch/>
        </p:blipFill>
        <p:spPr>
          <a:xfrm>
            <a:off x="8897269" y="1724082"/>
            <a:ext cx="3086379" cy="3957190"/>
          </a:xfr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92BEE7E-2C9F-48FD-2F00-41342D4833E4}"/>
              </a:ext>
            </a:extLst>
          </p:cNvPr>
          <p:cNvSpPr txBox="1"/>
          <p:nvPr/>
        </p:nvSpPr>
        <p:spPr>
          <a:xfrm>
            <a:off x="1554051" y="739295"/>
            <a:ext cx="9563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dirty="0">
                <a:solidFill>
                  <a:schemeClr val="accent2">
                    <a:lumMod val="75000"/>
                  </a:schemeClr>
                </a:solidFill>
              </a:rPr>
              <a:t>CAMBIO DI PARADIGMA – CAMBIO CULTURALE</a:t>
            </a:r>
          </a:p>
        </p:txBody>
      </p:sp>
    </p:spTree>
    <p:extLst>
      <p:ext uri="{BB962C8B-B14F-4D97-AF65-F5344CB8AC3E}">
        <p14:creationId xmlns:p14="http://schemas.microsoft.com/office/powerpoint/2010/main" val="4814026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7E9D4B-7BFA-4D10-B666-547BAC4994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magine 5" descr="Immagine che contiene testo, Carattere, schermata&#10;&#10;Il contenuto generato dall'IA potrebbe non essere corretto.">
            <a:extLst>
              <a:ext uri="{FF2B5EF4-FFF2-40B4-BE49-F238E27FC236}">
                <a16:creationId xmlns:a16="http://schemas.microsoft.com/office/drawing/2014/main" id="{7B6F7D02-39D6-C147-78AA-05B18634AE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722"/>
          <a:stretch/>
        </p:blipFill>
        <p:spPr>
          <a:xfrm>
            <a:off x="857233" y="894427"/>
            <a:ext cx="6249052" cy="172973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2525C228-895C-6325-BE80-F75B6002CE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9034" y="2298581"/>
            <a:ext cx="7959675" cy="3661447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26FAE3A6-BA08-7AEE-FAFA-ABAA728BEA1B}"/>
              </a:ext>
            </a:extLst>
          </p:cNvPr>
          <p:cNvSpPr txBox="1"/>
          <p:nvPr/>
        </p:nvSpPr>
        <p:spPr>
          <a:xfrm>
            <a:off x="8919148" y="344774"/>
            <a:ext cx="2788170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400" dirty="0"/>
              <a:t>NUOVI APPROCCI</a:t>
            </a:r>
          </a:p>
        </p:txBody>
      </p:sp>
    </p:spTree>
    <p:extLst>
      <p:ext uri="{BB962C8B-B14F-4D97-AF65-F5344CB8AC3E}">
        <p14:creationId xmlns:p14="http://schemas.microsoft.com/office/powerpoint/2010/main" val="16816875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9">
            <a:extLst>
              <a:ext uri="{FF2B5EF4-FFF2-40B4-BE49-F238E27FC236}">
                <a16:creationId xmlns:a16="http://schemas.microsoft.com/office/drawing/2014/main" id="{2215C6C6-E45C-4179-9FC1-E8A4C1D47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1">
            <a:extLst>
              <a:ext uri="{FF2B5EF4-FFF2-40B4-BE49-F238E27FC236}">
                <a16:creationId xmlns:a16="http://schemas.microsoft.com/office/drawing/2014/main" id="{5FE9FE4C-C9E0-4C54-8010-EA9D29CD4D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1564726" y="1890469"/>
            <a:ext cx="5860051" cy="2079143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6FAD6EF-0374-46BD-901E-E901DCA01F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04847ABE-275E-4DCA-B164-A672D517FB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15">
            <a:extLst>
              <a:ext uri="{FF2B5EF4-FFF2-40B4-BE49-F238E27FC236}">
                <a16:creationId xmlns:a16="http://schemas.microsoft.com/office/drawing/2014/main" id="{3776B14B-F2F4-4825-8DA8-8C7A0F2B3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466344"/>
            <a:ext cx="11111729" cy="5917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magine 4" descr="Immagine che contiene testo, ricevuta, menu, documento&#10;&#10;Il contenuto generato dall'IA potrebbe non essere corretto.">
            <a:extLst>
              <a:ext uri="{FF2B5EF4-FFF2-40B4-BE49-F238E27FC236}">
                <a16:creationId xmlns:a16="http://schemas.microsoft.com/office/drawing/2014/main" id="{88AD9645-CD8D-6BA4-AD23-7C39DE925F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12" b="5348"/>
          <a:stretch>
            <a:fillRect/>
          </a:stretch>
        </p:blipFill>
        <p:spPr>
          <a:xfrm>
            <a:off x="838200" y="704765"/>
            <a:ext cx="10628376" cy="5440003"/>
          </a:xfrm>
          <a:prstGeom prst="rect">
            <a:avLst/>
          </a:prstGeom>
          <a:ln w="47625">
            <a:solidFill>
              <a:srgbClr val="0070C0"/>
            </a:solidFill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3FB8D5D3-3B39-0EDC-4C09-43C3E8108782}"/>
              </a:ext>
            </a:extLst>
          </p:cNvPr>
          <p:cNvSpPr txBox="1"/>
          <p:nvPr/>
        </p:nvSpPr>
        <p:spPr>
          <a:xfrm>
            <a:off x="8919148" y="344774"/>
            <a:ext cx="2788170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400" dirty="0"/>
              <a:t>NUOVI MODELLI</a:t>
            </a:r>
          </a:p>
        </p:txBody>
      </p:sp>
    </p:spTree>
    <p:extLst>
      <p:ext uri="{BB962C8B-B14F-4D97-AF65-F5344CB8AC3E}">
        <p14:creationId xmlns:p14="http://schemas.microsoft.com/office/powerpoint/2010/main" val="29927647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1E4A0-D904-21B9-4373-7D47324520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7AEF723E-065C-43BA-91F5-658A93583B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t="15484" r="1" b="1"/>
          <a:stretch/>
        </p:blipFill>
        <p:spPr>
          <a:xfrm>
            <a:off x="-2851" y="10"/>
            <a:ext cx="12209729" cy="6857990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2EB1EC5C-626E-74EB-2B1C-CC6E610CAF58}"/>
              </a:ext>
            </a:extLst>
          </p:cNvPr>
          <p:cNvSpPr/>
          <p:nvPr/>
        </p:nvSpPr>
        <p:spPr>
          <a:xfrm>
            <a:off x="1" y="149901"/>
            <a:ext cx="12191999" cy="1079292"/>
          </a:xfrm>
          <a:prstGeom prst="rect">
            <a:avLst/>
          </a:prstGeom>
          <a:solidFill>
            <a:schemeClr val="accent1">
              <a:alpha val="6541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i="1" dirty="0">
                <a:latin typeface="Calibri" panose="020F0502020204030204" pitchFamily="34" charset="0"/>
                <a:cs typeface="Calibri" panose="020F0502020204030204" pitchFamily="34" charset="0"/>
              </a:rPr>
              <a:t>Il nostro approccio è davvero </a:t>
            </a:r>
            <a:r>
              <a:rPr lang="it-IT" sz="3200" i="1" dirty="0" err="1">
                <a:latin typeface="Calibri" panose="020F0502020204030204" pitchFamily="34" charset="0"/>
                <a:cs typeface="Calibri" panose="020F0502020204030204" pitchFamily="34" charset="0"/>
              </a:rPr>
              <a:t>evidence</a:t>
            </a:r>
            <a:r>
              <a:rPr lang="it-IT" sz="32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i="1" dirty="0" err="1">
                <a:latin typeface="Calibri" panose="020F0502020204030204" pitchFamily="34" charset="0"/>
                <a:cs typeface="Calibri" panose="020F0502020204030204" pitchFamily="34" charset="0"/>
              </a:rPr>
              <a:t>based</a:t>
            </a:r>
            <a:r>
              <a:rPr lang="it-IT" sz="3200" i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517650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persona, Viso umano, vestiti, uomo&#10;&#10;Il contenuto generato dall'IA potrebbe non essere corretto.">
            <a:extLst>
              <a:ext uri="{FF2B5EF4-FFF2-40B4-BE49-F238E27FC236}">
                <a16:creationId xmlns:a16="http://schemas.microsoft.com/office/drawing/2014/main" id="{F95D0D5A-8BA0-3D2A-E25A-7155B3EBD1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584" r="-2" b="15190"/>
          <a:stretch>
            <a:fillRect/>
          </a:stretch>
        </p:blipFill>
        <p:spPr>
          <a:xfrm>
            <a:off x="-6588" y="0"/>
            <a:ext cx="12198588" cy="6857990"/>
          </a:xfrm>
          <a:prstGeom prst="rect">
            <a:avLst/>
          </a:prstGeom>
        </p:spPr>
      </p:pic>
      <p:pic>
        <p:nvPicPr>
          <p:cNvPr id="6" name="Immagine 5" descr="Immagine che contiene testo, Carattere, schermata&#10;&#10;Il contenuto generato dall'IA potrebbe non essere corretto.">
            <a:extLst>
              <a:ext uri="{FF2B5EF4-FFF2-40B4-BE49-F238E27FC236}">
                <a16:creationId xmlns:a16="http://schemas.microsoft.com/office/drawing/2014/main" id="{EEF189EE-251A-3CDD-09A5-26BB4423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587" y="4362138"/>
            <a:ext cx="3445156" cy="249585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8C755E5D-F18E-7B6A-7CF8-5195A9AE2802}"/>
              </a:ext>
            </a:extLst>
          </p:cNvPr>
          <p:cNvSpPr txBox="1"/>
          <p:nvPr/>
        </p:nvSpPr>
        <p:spPr>
          <a:xfrm>
            <a:off x="9054059" y="1490003"/>
            <a:ext cx="29380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it-IT" sz="2400" dirty="0"/>
              <a:t>’Religione’ del professionista</a:t>
            </a:r>
          </a:p>
          <a:p>
            <a:pPr marL="342900" indent="-342900">
              <a:buFont typeface="Wingdings" pitchFamily="2" charset="2"/>
              <a:buChar char="q"/>
            </a:pPr>
            <a:endParaRPr lang="it-IT" sz="2400" dirty="0"/>
          </a:p>
          <a:p>
            <a:pPr marL="342900" indent="-342900">
              <a:buFont typeface="Wingdings" pitchFamily="2" charset="2"/>
              <a:buChar char="q"/>
            </a:pPr>
            <a:r>
              <a:rPr lang="it-IT" sz="2400" dirty="0"/>
              <a:t>Percezione del paziente</a:t>
            </a:r>
          </a:p>
        </p:txBody>
      </p:sp>
    </p:spTree>
    <p:extLst>
      <p:ext uri="{BB962C8B-B14F-4D97-AF65-F5344CB8AC3E}">
        <p14:creationId xmlns:p14="http://schemas.microsoft.com/office/powerpoint/2010/main" val="8489319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2B2F498-FCC9-BBC1-B4AE-8201C3B449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8016"/>
          <a:stretch>
            <a:fillRect/>
          </a:stretch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  <p:pic>
        <p:nvPicPr>
          <p:cNvPr id="5" name="Immagine 4" descr="Immagine che contiene testo, schermata, Carattere&#10;&#10;Descrizione generata automaticamente">
            <a:extLst>
              <a:ext uri="{FF2B5EF4-FFF2-40B4-BE49-F238E27FC236}">
                <a16:creationId xmlns:a16="http://schemas.microsoft.com/office/drawing/2014/main" id="{EAFC2EF8-C7D7-27ED-C71D-C3D26967A2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75" y="3628697"/>
            <a:ext cx="4119321" cy="1418574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8F61266B-4AF0-77DF-B604-F06FDAEFD6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75" y="5177989"/>
            <a:ext cx="4119322" cy="1418574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4EAF1B93-77EC-408B-2EC5-3EB77D83B1AC}"/>
              </a:ext>
            </a:extLst>
          </p:cNvPr>
          <p:cNvSpPr txBox="1"/>
          <p:nvPr/>
        </p:nvSpPr>
        <p:spPr>
          <a:xfrm>
            <a:off x="2247514" y="806567"/>
            <a:ext cx="36231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0" i="1" u="none" strike="noStrike" dirty="0" err="1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too</a:t>
            </a:r>
            <a:r>
              <a:rPr lang="it-IT" sz="2800" b="0" i="1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800" b="0" i="1" u="none" strike="noStrike" dirty="0" err="1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much</a:t>
            </a:r>
            <a:r>
              <a:rPr lang="it-IT" sz="2800" b="0" i="1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 or </a:t>
            </a:r>
            <a:r>
              <a:rPr lang="it-IT" sz="2800" b="0" i="1" u="none" strike="noStrike" dirty="0" err="1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too</a:t>
            </a:r>
            <a:r>
              <a:rPr lang="it-IT" sz="2800" b="0" i="1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it-IT" sz="2800" b="0" i="1" u="none" strike="noStrike" dirty="0" err="1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little</a:t>
            </a:r>
            <a:r>
              <a:rPr lang="it-IT" sz="2800" b="0" i="1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?</a:t>
            </a:r>
            <a:endParaRPr lang="it-IT" sz="2800" i="1" dirty="0">
              <a:solidFill>
                <a:srgbClr val="0070C0"/>
              </a:solidFill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87287CB-743B-495C-4BF0-ED43C4FD9462}"/>
              </a:ext>
            </a:extLst>
          </p:cNvPr>
          <p:cNvSpPr txBox="1"/>
          <p:nvPr/>
        </p:nvSpPr>
        <p:spPr>
          <a:xfrm>
            <a:off x="419725" y="1460505"/>
            <a:ext cx="2938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it-IT" sz="2400" dirty="0"/>
              <a:t>Timore professionista</a:t>
            </a:r>
          </a:p>
          <a:p>
            <a:pPr marL="342900" indent="-342900">
              <a:buFont typeface="Wingdings" pitchFamily="2" charset="2"/>
              <a:buChar char="q"/>
            </a:pPr>
            <a:endParaRPr lang="it-IT" sz="2400" dirty="0"/>
          </a:p>
          <a:p>
            <a:pPr marL="342900" indent="-342900">
              <a:buFont typeface="Wingdings" pitchFamily="2" charset="2"/>
              <a:buChar char="q"/>
            </a:pPr>
            <a:r>
              <a:rPr lang="it-IT" sz="2400" dirty="0"/>
              <a:t>Concetto di </a:t>
            </a:r>
            <a:r>
              <a:rPr lang="it-IT" sz="2400" i="1" dirty="0"/>
              <a:t>usura</a:t>
            </a:r>
          </a:p>
        </p:txBody>
      </p:sp>
    </p:spTree>
    <p:extLst>
      <p:ext uri="{BB962C8B-B14F-4D97-AF65-F5344CB8AC3E}">
        <p14:creationId xmlns:p14="http://schemas.microsoft.com/office/powerpoint/2010/main" val="29705210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09A850-5EFF-8837-3C35-83EA324F9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3F993E9-0830-AD84-6AF4-C140685866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t="15484" r="1" b="1"/>
          <a:stretch/>
        </p:blipFill>
        <p:spPr>
          <a:xfrm>
            <a:off x="-2851" y="10"/>
            <a:ext cx="12209729" cy="6857990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3EF7BF00-311C-F295-C5E7-43ED89A6C6B9}"/>
              </a:ext>
            </a:extLst>
          </p:cNvPr>
          <p:cNvSpPr/>
          <p:nvPr/>
        </p:nvSpPr>
        <p:spPr>
          <a:xfrm>
            <a:off x="1" y="149901"/>
            <a:ext cx="12191999" cy="1214204"/>
          </a:xfrm>
          <a:prstGeom prst="rect">
            <a:avLst/>
          </a:prstGeom>
          <a:solidFill>
            <a:schemeClr val="accent1">
              <a:alpha val="6541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i="1" dirty="0">
                <a:latin typeface="Calibri" panose="020F0502020204030204" pitchFamily="34" charset="0"/>
                <a:cs typeface="Calibri" panose="020F0502020204030204" pitchFamily="34" charset="0"/>
              </a:rPr>
              <a:t>Utilizziamo davvero e correttamente l’educazione terapeutica nella somministrazione dell’esercizio?</a:t>
            </a:r>
          </a:p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577080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9732A71D-DF32-6A4F-2C6B-8799942ED3F2}"/>
              </a:ext>
            </a:extLst>
          </p:cNvPr>
          <p:cNvSpPr txBox="1"/>
          <p:nvPr/>
        </p:nvSpPr>
        <p:spPr>
          <a:xfrm>
            <a:off x="591686" y="3028594"/>
            <a:ext cx="68072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Solo </a:t>
            </a:r>
            <a:r>
              <a:rPr lang="it-IT" sz="28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 persona su 7 </a:t>
            </a:r>
            <a:r>
              <a:rPr lang="it-IT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(nel periodo 2016-2021) ha dichiarato di aver ricevuto, nei 12 mesi precedenti l’intervista, il consiglio dal medico o da un operatore sanitario su come evitare le cadute</a:t>
            </a:r>
            <a:r>
              <a:rPr lang="it-IT" sz="2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                                                       (ISS)</a:t>
            </a:r>
          </a:p>
          <a:p>
            <a:endParaRPr lang="it-IT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250C706-7CB3-1810-CFF2-2107B82AD899}"/>
              </a:ext>
            </a:extLst>
          </p:cNvPr>
          <p:cNvSpPr txBox="1"/>
          <p:nvPr/>
        </p:nvSpPr>
        <p:spPr>
          <a:xfrm>
            <a:off x="591686" y="759200"/>
            <a:ext cx="65659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consapevolezza d</a:t>
            </a:r>
            <a:r>
              <a:rPr lang="it-IT" sz="2800" b="1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 proprio stato di rischio di caduta non è adeguata nella gran parte dei soggetti anziani, così come risulta ridotta la conoscenza dei fattori di rischio.</a:t>
            </a:r>
            <a:r>
              <a:rPr lang="it-IT" sz="28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t-IT" sz="280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1D8AB04B-6431-C660-B483-C6F7430E9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8840" y="954071"/>
            <a:ext cx="4238491" cy="423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1172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9FC79A5C-85DF-CB1E-C5EB-758655B7111E}"/>
              </a:ext>
            </a:extLst>
          </p:cNvPr>
          <p:cNvSpPr txBox="1"/>
          <p:nvPr/>
        </p:nvSpPr>
        <p:spPr>
          <a:xfrm>
            <a:off x="4304891" y="2091670"/>
            <a:ext cx="4421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/>
              <a:t>‘</a:t>
            </a:r>
            <a:r>
              <a:rPr lang="it-IT" sz="3200" i="1" dirty="0"/>
              <a:t>ah e poi…..cammini!!!!’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3A73132-C11C-48C0-6D84-847518DEBC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2"/>
          <a:stretch/>
        </p:blipFill>
        <p:spPr>
          <a:xfrm>
            <a:off x="8971289" y="73035"/>
            <a:ext cx="2975871" cy="6711929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6C98962-DF23-2B24-D68F-FC7B9AE72886}"/>
              </a:ext>
            </a:extLst>
          </p:cNvPr>
          <p:cNvSpPr txBox="1"/>
          <p:nvPr/>
        </p:nvSpPr>
        <p:spPr>
          <a:xfrm>
            <a:off x="3679695" y="2854260"/>
            <a:ext cx="1178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>
                <a:solidFill>
                  <a:srgbClr val="00B050"/>
                </a:solidFill>
              </a:rPr>
              <a:t>Come?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0E83A111-89D6-30CC-63C3-B72C4E9ECD89}"/>
              </a:ext>
            </a:extLst>
          </p:cNvPr>
          <p:cNvSpPr txBox="1"/>
          <p:nvPr/>
        </p:nvSpPr>
        <p:spPr>
          <a:xfrm>
            <a:off x="6045528" y="3067971"/>
            <a:ext cx="1366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>
                <a:solidFill>
                  <a:srgbClr val="FF0000"/>
                </a:solidFill>
              </a:rPr>
              <a:t>Quanto?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FC65A31-1872-AE75-647D-93A1C7A21B72}"/>
              </a:ext>
            </a:extLst>
          </p:cNvPr>
          <p:cNvSpPr txBox="1"/>
          <p:nvPr/>
        </p:nvSpPr>
        <p:spPr>
          <a:xfrm>
            <a:off x="4618887" y="3580337"/>
            <a:ext cx="1332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err="1">
                <a:solidFill>
                  <a:srgbClr val="FFC000"/>
                </a:solidFill>
              </a:rPr>
              <a:t>Perchè</a:t>
            </a:r>
            <a:r>
              <a:rPr lang="it-IT" sz="2400" dirty="0">
                <a:solidFill>
                  <a:srgbClr val="FFC000"/>
                </a:solidFill>
              </a:rPr>
              <a:t>?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5BB83C3-0E60-5485-2AE5-4A1BDC4705C6}"/>
              </a:ext>
            </a:extLst>
          </p:cNvPr>
          <p:cNvSpPr txBox="1"/>
          <p:nvPr/>
        </p:nvSpPr>
        <p:spPr>
          <a:xfrm>
            <a:off x="7357835" y="4042002"/>
            <a:ext cx="90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>
                <a:solidFill>
                  <a:srgbClr val="7030A0"/>
                </a:solidFill>
              </a:rPr>
              <a:t>Limiti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6F0896C-A3C7-98AF-A1F5-4B2874D8FC35}"/>
              </a:ext>
            </a:extLst>
          </p:cNvPr>
          <p:cNvSpPr txBox="1"/>
          <p:nvPr/>
        </p:nvSpPr>
        <p:spPr>
          <a:xfrm>
            <a:off x="4304891" y="4405643"/>
            <a:ext cx="21707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>
                <a:solidFill>
                  <a:srgbClr val="0070C0"/>
                </a:solidFill>
              </a:rPr>
              <a:t>Caratteristiche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7F96958-E62C-DE25-BA14-D59F3F2787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16" y="1618724"/>
            <a:ext cx="1959136" cy="1995416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9F52D04-C2F2-B887-F418-12ECE58CDBC5}"/>
              </a:ext>
            </a:extLst>
          </p:cNvPr>
          <p:cNvSpPr txBox="1"/>
          <p:nvPr/>
        </p:nvSpPr>
        <p:spPr>
          <a:xfrm>
            <a:off x="219640" y="3614140"/>
            <a:ext cx="2864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dirty="0"/>
              <a:t>Mancanza di informazioni </a:t>
            </a:r>
          </a:p>
          <a:p>
            <a:pPr algn="ctr"/>
            <a:r>
              <a:rPr lang="it-IT" dirty="0"/>
              <a:t>chiare e precise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1AF4C6C5-DA35-7D8D-D25F-16D07B17FB4C}"/>
              </a:ext>
            </a:extLst>
          </p:cNvPr>
          <p:cNvSpPr/>
          <p:nvPr/>
        </p:nvSpPr>
        <p:spPr>
          <a:xfrm>
            <a:off x="-1395917" y="429127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dirty="0">
                <a:solidFill>
                  <a:srgbClr val="0070C0"/>
                </a:solidFill>
              </a:rPr>
              <a:t>Tipologia</a:t>
            </a:r>
          </a:p>
          <a:p>
            <a:pPr algn="ctr"/>
            <a:r>
              <a:rPr lang="it-IT" dirty="0">
                <a:solidFill>
                  <a:srgbClr val="0070C0"/>
                </a:solidFill>
              </a:rPr>
              <a:t>Intensità</a:t>
            </a:r>
          </a:p>
          <a:p>
            <a:pPr algn="ctr"/>
            <a:r>
              <a:rPr lang="it-IT" dirty="0">
                <a:solidFill>
                  <a:srgbClr val="0070C0"/>
                </a:solidFill>
              </a:rPr>
              <a:t>Frequenza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2DD7A4CA-CB55-1663-0180-8E0E98CE7197}"/>
              </a:ext>
            </a:extLst>
          </p:cNvPr>
          <p:cNvSpPr txBox="1"/>
          <p:nvPr/>
        </p:nvSpPr>
        <p:spPr>
          <a:xfrm>
            <a:off x="229849" y="5609556"/>
            <a:ext cx="90717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TALVOLTA INFORMAZIONI CONTRASTANTI TRA DIVERSI PROFESSIONISTI</a:t>
            </a:r>
          </a:p>
          <a:p>
            <a:pPr algn="ctr"/>
            <a:endParaRPr lang="it-IT" dirty="0"/>
          </a:p>
          <a:p>
            <a:pPr algn="ctr"/>
            <a:r>
              <a:rPr lang="it-IT" dirty="0"/>
              <a:t>IL PRIMO?</a:t>
            </a:r>
          </a:p>
        </p:txBody>
      </p:sp>
      <p:pic>
        <p:nvPicPr>
          <p:cNvPr id="18" name="Segnaposto contenuto 17" descr="Immagine che contiene testo, Carattere, schermata, linea&#10;&#10;Il contenuto generato dall'IA potrebbe non essere corretto.">
            <a:extLst>
              <a:ext uri="{FF2B5EF4-FFF2-40B4-BE49-F238E27FC236}">
                <a16:creationId xmlns:a16="http://schemas.microsoft.com/office/drawing/2014/main" id="{89086FA1-93D6-5153-5708-3C348E630C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-13462"/>
            <a:ext cx="7870566" cy="1456205"/>
          </a:xfrm>
        </p:spPr>
      </p:pic>
    </p:spTree>
    <p:extLst>
      <p:ext uri="{BB962C8B-B14F-4D97-AF65-F5344CB8AC3E}">
        <p14:creationId xmlns:p14="http://schemas.microsoft.com/office/powerpoint/2010/main" val="3749534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815FCE6A-D8D6-9CC0-F541-F21E492377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155" b="1559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612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B5E5D38-B840-2702-A9CE-DC6A25F0BE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DA246535-1FEC-333F-3B7C-70D51F8703D8}"/>
              </a:ext>
            </a:extLst>
          </p:cNvPr>
          <p:cNvSpPr txBox="1"/>
          <p:nvPr/>
        </p:nvSpPr>
        <p:spPr>
          <a:xfrm>
            <a:off x="7315200" y="1025790"/>
            <a:ext cx="37325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it-IT" sz="3200" dirty="0"/>
              <a:t>Mancanza di tempo</a:t>
            </a:r>
          </a:p>
          <a:p>
            <a:pPr marL="342900" indent="-342900">
              <a:buFont typeface="Wingdings" pitchFamily="2" charset="2"/>
              <a:buChar char="q"/>
            </a:pPr>
            <a:endParaRPr lang="it-IT" sz="3200" dirty="0"/>
          </a:p>
          <a:p>
            <a:pPr marL="342900" indent="-342900">
              <a:buFont typeface="Wingdings" pitchFamily="2" charset="2"/>
              <a:buChar char="q"/>
            </a:pPr>
            <a:r>
              <a:rPr lang="it-IT" sz="3200" dirty="0"/>
              <a:t>Competenze</a:t>
            </a:r>
            <a:endParaRPr lang="it-IT" sz="3200" i="1" dirty="0"/>
          </a:p>
        </p:txBody>
      </p:sp>
      <p:pic>
        <p:nvPicPr>
          <p:cNvPr id="6" name="Immagine 5" descr="Immagine che contiene testo, Carattere, schermata, algebra&#10;&#10;Il contenuto generato dall'IA potrebbe non essere corretto.">
            <a:extLst>
              <a:ext uri="{FF2B5EF4-FFF2-40B4-BE49-F238E27FC236}">
                <a16:creationId xmlns:a16="http://schemas.microsoft.com/office/drawing/2014/main" id="{4A97F0ED-7229-92A5-9399-258CF9434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113683"/>
            <a:ext cx="5185140" cy="1992898"/>
          </a:xfrm>
          <a:prstGeom prst="rect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673837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DC2962F5-4C4B-9AC6-2030-4F42F6BCED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2908092"/>
          </a:xfr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10360C5-BECA-9D10-9794-992529D86A65}"/>
              </a:ext>
            </a:extLst>
          </p:cNvPr>
          <p:cNvSpPr txBox="1"/>
          <p:nvPr/>
        </p:nvSpPr>
        <p:spPr>
          <a:xfrm>
            <a:off x="424554" y="3503235"/>
            <a:ext cx="767013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latin typeface="Calibri" panose="020F0502020204030204" pitchFamily="34" charset="0"/>
                <a:cs typeface="Calibri" panose="020F0502020204030204" pitchFamily="34" charset="0"/>
              </a:rPr>
              <a:t>Dolore, paura, esperienze negative</a:t>
            </a:r>
          </a:p>
          <a:p>
            <a:pPr algn="ctr"/>
            <a:endParaRPr lang="it-IT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2800" dirty="0">
                <a:latin typeface="Calibri" panose="020F0502020204030204" pitchFamily="34" charset="0"/>
                <a:cs typeface="Calibri" panose="020F0502020204030204" pitchFamily="34" charset="0"/>
              </a:rPr>
              <a:t>Mancanza di consapevolezza, convinzioni personali</a:t>
            </a:r>
          </a:p>
          <a:p>
            <a:pPr algn="ctr"/>
            <a:endParaRPr lang="it-IT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2800" dirty="0">
                <a:latin typeface="Calibri" panose="020F0502020204030204" pitchFamily="34" charset="0"/>
                <a:cs typeface="Calibri" panose="020F0502020204030204" pitchFamily="34" charset="0"/>
              </a:rPr>
              <a:t>Supporto sociale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7" name="Freccia giù 6">
            <a:extLst>
              <a:ext uri="{FF2B5EF4-FFF2-40B4-BE49-F238E27FC236}">
                <a16:creationId xmlns:a16="http://schemas.microsoft.com/office/drawing/2014/main" id="{1108C5A5-1465-2A72-07CE-A151D3383AA5}"/>
              </a:ext>
            </a:extLst>
          </p:cNvPr>
          <p:cNvSpPr/>
          <p:nvPr/>
        </p:nvSpPr>
        <p:spPr>
          <a:xfrm>
            <a:off x="9203960" y="3518225"/>
            <a:ext cx="704538" cy="157396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DEE99C0-7A33-937A-A8B7-9FE840586780}"/>
              </a:ext>
            </a:extLst>
          </p:cNvPr>
          <p:cNvSpPr txBox="1"/>
          <p:nvPr/>
        </p:nvSpPr>
        <p:spPr>
          <a:xfrm>
            <a:off x="9908498" y="3920886"/>
            <a:ext cx="1293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ADERENZA</a:t>
            </a:r>
          </a:p>
        </p:txBody>
      </p:sp>
    </p:spTree>
    <p:extLst>
      <p:ext uri="{BB962C8B-B14F-4D97-AF65-F5344CB8AC3E}">
        <p14:creationId xmlns:p14="http://schemas.microsoft.com/office/powerpoint/2010/main" val="25090920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schermata, linea, design&#10;&#10;Il contenuto generato dall'IA potrebbe non essere corretto.">
            <a:extLst>
              <a:ext uri="{FF2B5EF4-FFF2-40B4-BE49-F238E27FC236}">
                <a16:creationId xmlns:a16="http://schemas.microsoft.com/office/drawing/2014/main" id="{68585AC2-167C-112D-9097-5A78DF27EE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76" t="1244" r="907" b="1841"/>
          <a:stretch/>
        </p:blipFill>
        <p:spPr>
          <a:xfrm>
            <a:off x="419724" y="2128603"/>
            <a:ext cx="5936108" cy="4384533"/>
          </a:xfrm>
          <a:prstGeom prst="rect">
            <a:avLst/>
          </a:prstGeom>
        </p:spPr>
      </p:pic>
      <p:pic>
        <p:nvPicPr>
          <p:cNvPr id="9" name="Immagine 8" descr="Immagine che contiene testo, schermata, Carattere, linea&#10;&#10;Il contenuto generato dall'IA potrebbe non essere corretto.">
            <a:extLst>
              <a:ext uri="{FF2B5EF4-FFF2-40B4-BE49-F238E27FC236}">
                <a16:creationId xmlns:a16="http://schemas.microsoft.com/office/drawing/2014/main" id="{4667BB5B-0430-2306-7B23-566DE2FDB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25" y="149902"/>
            <a:ext cx="5936107" cy="1726867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D034C22F-82F6-4498-A443-B580A61E22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8470" y="1573966"/>
            <a:ext cx="4339652" cy="409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2381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testo, schermata, Sito Web, Pubblicità online&#10;&#10;Il contenuto generato dall'IA potrebbe non essere corretto.">
            <a:extLst>
              <a:ext uri="{FF2B5EF4-FFF2-40B4-BE49-F238E27FC236}">
                <a16:creationId xmlns:a16="http://schemas.microsoft.com/office/drawing/2014/main" id="{18A85DC1-54E1-EA40-EE02-5746F7DAA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087"/>
            <a:ext cx="7615003" cy="6801913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EE0BF11-EF69-18EB-6638-E74AD49EEE26}"/>
              </a:ext>
            </a:extLst>
          </p:cNvPr>
          <p:cNvSpPr txBox="1"/>
          <p:nvPr/>
        </p:nvSpPr>
        <p:spPr>
          <a:xfrm>
            <a:off x="7761193" y="1822735"/>
            <a:ext cx="4269626" cy="452431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Fattori contestuali come</a:t>
            </a:r>
            <a:r>
              <a:rPr lang="it-IT" b="1" dirty="0">
                <a:solidFill>
                  <a:srgbClr val="000000"/>
                </a:solidFill>
              </a:rPr>
              <a:t> c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o-interventi terapeutici 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che influenzano gli esiti dell’esercizio 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algn="l">
              <a:buNone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Relazione terapeutica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Aspettative del paziente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Comunicazione verbale e non verbale</a:t>
            </a: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Ambiente fisico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r>
              <a:rPr lang="it-IT" dirty="0">
                <a:solidFill>
                  <a:srgbClr val="000000"/>
                </a:solidFill>
              </a:rPr>
              <a:t>L’efficacia 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percepita (e talvolta oggettiva) degli interventi fisioterapici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dipende anche da come, dove e da chi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 sono erogati.</a:t>
            </a:r>
          </a:p>
        </p:txBody>
      </p:sp>
      <p:pic>
        <p:nvPicPr>
          <p:cNvPr id="11" name="Immagine 10" descr="Immagine che contiene testo, Carattere, schermata, Blu elettrico&#10;&#10;Il contenuto generato dall'IA potrebbe non essere corretto.">
            <a:extLst>
              <a:ext uri="{FF2B5EF4-FFF2-40B4-BE49-F238E27FC236}">
                <a16:creationId xmlns:a16="http://schemas.microsoft.com/office/drawing/2014/main" id="{23954B91-FABF-7E92-6654-61FD9B33B4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1193" y="384490"/>
            <a:ext cx="4269626" cy="1139994"/>
          </a:xfrm>
          <a:prstGeom prst="rect">
            <a:avLst/>
          </a:prstGeom>
          <a:ln w="254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4815319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C8FC23B7-33D7-D903-ADD4-5CB176507832}"/>
              </a:ext>
            </a:extLst>
          </p:cNvPr>
          <p:cNvSpPr txBox="1"/>
          <p:nvPr/>
        </p:nvSpPr>
        <p:spPr>
          <a:xfrm>
            <a:off x="199870" y="1650400"/>
            <a:ext cx="4731894" cy="480131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Obiettivi</a:t>
            </a:r>
          </a:p>
          <a:p>
            <a:pPr algn="l"/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Esplorare come la comunicazione può indurre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effetti placebo o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</a:rPr>
              <a:t>nocebo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.</a:t>
            </a:r>
          </a:p>
          <a:p>
            <a:pPr algn="l">
              <a:buNone/>
            </a:pPr>
            <a:endParaRPr lang="it-IT" dirty="0">
              <a:solidFill>
                <a:srgbClr val="000000"/>
              </a:solidFill>
            </a:endParaRPr>
          </a:p>
          <a:p>
            <a:pPr algn="l">
              <a:buNone/>
            </a:pP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Risultati</a:t>
            </a:r>
          </a:p>
          <a:p>
            <a:pPr algn="l"/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La comunicazione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positiva, empatica, coerente e basata sulle evidenze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 può: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Migliorare gli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</a:rPr>
              <a:t>outcome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 clinici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Aumentare la motivazione e l’aderenza all’esercizio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Ridurre la percezione del dolore</a:t>
            </a:r>
          </a:p>
          <a:p>
            <a:pPr lvl="1" algn="l"/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La comunicazione ambigua, frettolosa o ansiogena può indurre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effetti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</a:rPr>
              <a:t>nocebo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, riducendo l’efficacia dell’intervento anche quando biomeccanicamente corretto.</a:t>
            </a:r>
          </a:p>
          <a:p>
            <a:pPr algn="l"/>
            <a:endParaRPr lang="it-IT" b="0" i="0" u="none" strike="noStrike" dirty="0">
              <a:solidFill>
                <a:srgbClr val="000000"/>
              </a:solidFill>
              <a:effectLst/>
            </a:endParaRPr>
          </a:p>
        </p:txBody>
      </p:sp>
      <p:pic>
        <p:nvPicPr>
          <p:cNvPr id="8" name="Immagine 7" descr="Immagine che contiene testo, Carattere, schermata, Blu elettrico&#10;&#10;Il contenuto generato dall'IA potrebbe non essere corretto.">
            <a:extLst>
              <a:ext uri="{FF2B5EF4-FFF2-40B4-BE49-F238E27FC236}">
                <a16:creationId xmlns:a16="http://schemas.microsoft.com/office/drawing/2014/main" id="{02206850-182F-4939-76E2-B51CCEC38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70" y="164892"/>
            <a:ext cx="11792259" cy="1286640"/>
          </a:xfrm>
          <a:prstGeom prst="rect">
            <a:avLst/>
          </a:prstGeom>
          <a:ln w="25400">
            <a:solidFill>
              <a:srgbClr val="0070C0"/>
            </a:solidFill>
          </a:ln>
        </p:spPr>
      </p:pic>
      <p:pic>
        <p:nvPicPr>
          <p:cNvPr id="9" name="Immagine 8" descr="Immagine che contiene testo, schermata, Carattere, diagramma&#10;&#10;Il contenuto generato dall'IA potrebbe non essere corretto.">
            <a:extLst>
              <a:ext uri="{FF2B5EF4-FFF2-40B4-BE49-F238E27FC236}">
                <a16:creationId xmlns:a16="http://schemas.microsoft.com/office/drawing/2014/main" id="{5B12069B-38ED-4F89-4BB0-BF1EEADF50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6584" y="1634669"/>
            <a:ext cx="6785545" cy="480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490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testo, Carattere, schermata, bianco&#10;&#10;Il contenuto generato dall'IA potrebbe non essere corretto.">
            <a:extLst>
              <a:ext uri="{FF2B5EF4-FFF2-40B4-BE49-F238E27FC236}">
                <a16:creationId xmlns:a16="http://schemas.microsoft.com/office/drawing/2014/main" id="{5FEC9065-9EAB-F8C7-3F41-A4CA075C3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29" y="224853"/>
            <a:ext cx="7581900" cy="2489200"/>
          </a:xfrm>
          <a:prstGeom prst="rect">
            <a:avLst/>
          </a:prstGeom>
          <a:ln w="34925">
            <a:solidFill>
              <a:schemeClr val="accent2">
                <a:lumMod val="75000"/>
              </a:schemeClr>
            </a:solidFill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D249D2B-19FA-8BB8-3994-B8A996A8BC6F}"/>
              </a:ext>
            </a:extLst>
          </p:cNvPr>
          <p:cNvSpPr txBox="1"/>
          <p:nvPr/>
        </p:nvSpPr>
        <p:spPr>
          <a:xfrm>
            <a:off x="2955560" y="3324069"/>
            <a:ext cx="8781737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I professionisti </a:t>
            </a:r>
            <a:r>
              <a:rPr lang="it-IT" sz="2200" b="1" dirty="0">
                <a:latin typeface="Calibri" panose="020F0502020204030204" pitchFamily="34" charset="0"/>
                <a:cs typeface="Calibri" panose="020F0502020204030204" pitchFamily="34" charset="0"/>
              </a:rPr>
              <a:t>riconoscono l'importanza del contesto comunicativo</a:t>
            </a:r>
            <a:r>
              <a:rPr 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, ma spesso </a:t>
            </a:r>
            <a:r>
              <a:rPr lang="it-IT" sz="2200" b="1" dirty="0">
                <a:latin typeface="Calibri" panose="020F0502020204030204" pitchFamily="34" charset="0"/>
                <a:cs typeface="Calibri" panose="020F0502020204030204" pitchFamily="34" charset="0"/>
              </a:rPr>
              <a:t>non hanno ricevuto formazione specifica</a:t>
            </a:r>
            <a:r>
              <a:rPr 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 per gestirlo.</a:t>
            </a:r>
          </a:p>
          <a:p>
            <a:pPr marL="285750" indent="-285750">
              <a:buFont typeface="Wingdings" pitchFamily="2" charset="2"/>
              <a:buChar char="Ø"/>
            </a:pPr>
            <a:endParaRPr lang="it-IT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Tensioni tra “voler essere scientifici” e “dover essere empatici”</a:t>
            </a:r>
          </a:p>
          <a:p>
            <a:pPr marL="285750" indent="-285750">
              <a:buFont typeface="Wingdings" pitchFamily="2" charset="2"/>
              <a:buChar char="Ø"/>
            </a:pPr>
            <a:endParaRPr lang="it-IT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Necessità di integrare </a:t>
            </a:r>
            <a:r>
              <a:rPr lang="it-IT" sz="2200" b="1" dirty="0">
                <a:latin typeface="Calibri" panose="020F0502020204030204" pitchFamily="34" charset="0"/>
                <a:cs typeface="Calibri" panose="020F0502020204030204" pitchFamily="34" charset="0"/>
              </a:rPr>
              <a:t>competenze comunicative avanzate</a:t>
            </a:r>
            <a:r>
              <a:rPr 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 nella pratica quotidiana, soprattutto nei casi complessi come anziani, fragili, pazienti con </a:t>
            </a:r>
            <a:r>
              <a:rPr lang="it-IT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osteopenia</a:t>
            </a:r>
            <a:r>
              <a:rPr 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 o a rischio caduta.</a:t>
            </a:r>
          </a:p>
        </p:txBody>
      </p:sp>
    </p:spTree>
    <p:extLst>
      <p:ext uri="{BB962C8B-B14F-4D97-AF65-F5344CB8AC3E}">
        <p14:creationId xmlns:p14="http://schemas.microsoft.com/office/powerpoint/2010/main" val="16428509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>
          <a:extLst>
            <a:ext uri="{FF2B5EF4-FFF2-40B4-BE49-F238E27FC236}">
              <a16:creationId xmlns:a16="http://schemas.microsoft.com/office/drawing/2014/main" id="{84E26FA0-8A2A-5CC2-1C34-FD7FB2290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vestiti, cappello, nuvola, testo&#10;&#10;Descrizione generata automaticamente">
            <a:extLst>
              <a:ext uri="{FF2B5EF4-FFF2-40B4-BE49-F238E27FC236}">
                <a16:creationId xmlns:a16="http://schemas.microsoft.com/office/drawing/2014/main" id="{3D9B1DC9-2FC8-8C4E-8792-9C03B5081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A1FE47FE-36DE-5566-746E-7E7FF8B636FF}"/>
              </a:ext>
            </a:extLst>
          </p:cNvPr>
          <p:cNvSpPr txBox="1"/>
          <p:nvPr/>
        </p:nvSpPr>
        <p:spPr>
          <a:xfrm>
            <a:off x="1557867" y="4486837"/>
            <a:ext cx="33866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MODELLI ORGANIZZATIVI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A8B1ADF-5988-8B08-5B4E-8EB761D3A912}"/>
              </a:ext>
            </a:extLst>
          </p:cNvPr>
          <p:cNvSpPr txBox="1"/>
          <p:nvPr/>
        </p:nvSpPr>
        <p:spPr>
          <a:xfrm>
            <a:off x="7433735" y="4486837"/>
            <a:ext cx="3200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COMPETENZE</a:t>
            </a:r>
          </a:p>
        </p:txBody>
      </p:sp>
    </p:spTree>
    <p:extLst>
      <p:ext uri="{BB962C8B-B14F-4D97-AF65-F5344CB8AC3E}">
        <p14:creationId xmlns:p14="http://schemas.microsoft.com/office/powerpoint/2010/main" val="16023465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>
          <a:extLst>
            <a:ext uri="{FF2B5EF4-FFF2-40B4-BE49-F238E27FC236}">
              <a16:creationId xmlns:a16="http://schemas.microsoft.com/office/drawing/2014/main" id="{21ADCCE0-DD33-686E-29FA-4BA736807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vestiti, cappello, nuvola, testo&#10;&#10;Descrizione generata automaticamente">
            <a:extLst>
              <a:ext uri="{FF2B5EF4-FFF2-40B4-BE49-F238E27FC236}">
                <a16:creationId xmlns:a16="http://schemas.microsoft.com/office/drawing/2014/main" id="{24F7B164-9EAC-6DFE-EC03-11C7F532BF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AA5D447-EC85-F268-FA33-671E88F878D2}"/>
              </a:ext>
            </a:extLst>
          </p:cNvPr>
          <p:cNvSpPr txBox="1"/>
          <p:nvPr/>
        </p:nvSpPr>
        <p:spPr>
          <a:xfrm>
            <a:off x="1557867" y="4486837"/>
            <a:ext cx="33866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MODELLI ORGANIZZATIVI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18A414D-C18F-2E27-B38E-663F907EED03}"/>
              </a:ext>
            </a:extLst>
          </p:cNvPr>
          <p:cNvSpPr txBox="1"/>
          <p:nvPr/>
        </p:nvSpPr>
        <p:spPr>
          <a:xfrm>
            <a:off x="7433735" y="4486837"/>
            <a:ext cx="3200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COMPETENZE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13EAFCEA-443F-FBCD-A1CF-F09A33AA2C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t="15484" r="1" b="1"/>
          <a:stretch/>
        </p:blipFill>
        <p:spPr>
          <a:xfrm>
            <a:off x="-40047" y="-539636"/>
            <a:ext cx="12209729" cy="7397636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D0B86789-40B5-9CD0-7248-FC896D531084}"/>
              </a:ext>
            </a:extLst>
          </p:cNvPr>
          <p:cNvSpPr/>
          <p:nvPr/>
        </p:nvSpPr>
        <p:spPr>
          <a:xfrm>
            <a:off x="-11158" y="5813951"/>
            <a:ext cx="12191999" cy="1079292"/>
          </a:xfrm>
          <a:prstGeom prst="rect">
            <a:avLst/>
          </a:prstGeom>
          <a:solidFill>
            <a:schemeClr val="accent1">
              <a:alpha val="6541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i="1" dirty="0">
                <a:latin typeface="Calibri" panose="020F0502020204030204" pitchFamily="34" charset="0"/>
                <a:cs typeface="Calibri" panose="020F0502020204030204" pitchFamily="34" charset="0"/>
              </a:rPr>
              <a:t>ATTENZIONE ALLE RISPOSTE SBAGLIATE</a:t>
            </a:r>
          </a:p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133693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4212ABED-A46C-BE38-9574-546B9197E4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9589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CFBAEA6B-29C5-B8A7-CB9E-BB75918658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915963" cy="68580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B21DD272-4478-382B-AD25-9737B771BC40}"/>
              </a:ext>
            </a:extLst>
          </p:cNvPr>
          <p:cNvSpPr txBox="1"/>
          <p:nvPr/>
        </p:nvSpPr>
        <p:spPr>
          <a:xfrm>
            <a:off x="9623847" y="609733"/>
            <a:ext cx="1991251" cy="1200329"/>
          </a:xfrm>
          <a:prstGeom prst="rect">
            <a:avLst/>
          </a:prstGeom>
          <a:solidFill>
            <a:srgbClr val="002060">
              <a:alpha val="37823"/>
            </a:srgbClr>
          </a:solidFill>
          <a:ln w="22225"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/>
              <a:t>Aderenza</a:t>
            </a:r>
          </a:p>
          <a:p>
            <a:pPr algn="ctr"/>
            <a:r>
              <a:rPr lang="it-IT" sz="2400" b="1" dirty="0"/>
              <a:t>Continuità</a:t>
            </a:r>
          </a:p>
          <a:p>
            <a:pPr algn="ctr"/>
            <a:r>
              <a:rPr lang="it-IT" sz="2400" b="1" dirty="0"/>
              <a:t>Accessibilità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1BA3FDF-2AA1-042F-B4C0-757A0644B2D1}"/>
              </a:ext>
            </a:extLst>
          </p:cNvPr>
          <p:cNvSpPr txBox="1"/>
          <p:nvPr/>
        </p:nvSpPr>
        <p:spPr>
          <a:xfrm>
            <a:off x="9413853" y="2280090"/>
            <a:ext cx="2411238" cy="1200329"/>
          </a:xfrm>
          <a:prstGeom prst="rect">
            <a:avLst/>
          </a:prstGeom>
          <a:solidFill>
            <a:schemeClr val="accent3">
              <a:alpha val="37823"/>
            </a:schemeClr>
          </a:solidFill>
          <a:ln w="22225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Parametri</a:t>
            </a:r>
          </a:p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Valutazione</a:t>
            </a:r>
          </a:p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Appropriatezza </a:t>
            </a:r>
          </a:p>
        </p:txBody>
      </p:sp>
      <p:pic>
        <p:nvPicPr>
          <p:cNvPr id="8" name="Immagine 7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2FF0D0A1-ABD4-E499-D7DD-2231B8A823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5963" y="5760508"/>
            <a:ext cx="3276037" cy="1097492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B7B58A0-1DAB-F01D-AFAF-5CBF4F0938D0}"/>
              </a:ext>
            </a:extLst>
          </p:cNvPr>
          <p:cNvSpPr txBox="1"/>
          <p:nvPr/>
        </p:nvSpPr>
        <p:spPr>
          <a:xfrm>
            <a:off x="9413853" y="3863207"/>
            <a:ext cx="2411238" cy="1200329"/>
          </a:xfrm>
          <a:prstGeom prst="rect">
            <a:avLst/>
          </a:prstGeom>
          <a:solidFill>
            <a:srgbClr val="FF0000">
              <a:alpha val="51000"/>
            </a:srgbClr>
          </a:solidFill>
          <a:ln w="22225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it-IT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BARRIERE?</a:t>
            </a:r>
          </a:p>
          <a:p>
            <a:pPr algn="ctr"/>
            <a:endParaRPr lang="it-IT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621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7878A058-A39A-59D2-FFA0-57D9D18710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985" r="10586" b="-3"/>
          <a:stretch>
            <a:fillRect/>
          </a:stretch>
        </p:blipFill>
        <p:spPr>
          <a:xfrm>
            <a:off x="279143" y="299509"/>
            <a:ext cx="5221625" cy="6258983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 descr="Immagine che contiene testo, schermata, scheletro&#10;&#10;Descrizione generata automaticamente">
            <a:extLst>
              <a:ext uri="{FF2B5EF4-FFF2-40B4-BE49-F238E27FC236}">
                <a16:creationId xmlns:a16="http://schemas.microsoft.com/office/drawing/2014/main" id="{AAF01A6C-BC4E-CE6D-E922-E3531EB993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911" y="299509"/>
            <a:ext cx="6412089" cy="625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2531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D1FDE-BE27-08B9-7FB9-A05DD1A2C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0CDC6430-7C5E-4BB2-EE0C-4C74BABF9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90"/>
            <a:ext cx="12191999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5DE40FD8-F53B-56A4-2CFF-FC9A0436198C}"/>
              </a:ext>
            </a:extLst>
          </p:cNvPr>
          <p:cNvSpPr txBox="1"/>
          <p:nvPr/>
        </p:nvSpPr>
        <p:spPr>
          <a:xfrm>
            <a:off x="5763718" y="3598758"/>
            <a:ext cx="642828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I modelli organizzativi e le competenze dei professionisti in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realzione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all’esercizio nel contrasto all’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osteopenia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e alla prevenzione delle cadute andrebbero adeguati all’evoluzione storica, culturale e tecnologica.</a:t>
            </a:r>
          </a:p>
          <a:p>
            <a:pPr marL="285750" indent="-285750">
              <a:buFont typeface="Wingdings" pitchFamily="2" charset="2"/>
              <a:buChar char="Ø"/>
            </a:pP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L’uso delle tecnologie può rappresentare una risorsa per la somministrazione dell’esercizio e per il suo monitoraggio e non deve essere percepito come limite</a:t>
            </a:r>
          </a:p>
          <a:p>
            <a:pPr marL="285750" indent="-285750">
              <a:buFont typeface="Wingdings" pitchFamily="2" charset="2"/>
              <a:buChar char="Ø"/>
            </a:pP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I fattori legati alla relazione e al contesto influenzano, massimizzano e ottimizzano quanto indicato nelle linee guida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DA14FDA-B2CD-A948-5A2B-3DE04E959769}"/>
              </a:ext>
            </a:extLst>
          </p:cNvPr>
          <p:cNvSpPr txBox="1"/>
          <p:nvPr/>
        </p:nvSpPr>
        <p:spPr>
          <a:xfrm>
            <a:off x="329784" y="1439056"/>
            <a:ext cx="4961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>
                <a:solidFill>
                  <a:schemeClr val="accent1"/>
                </a:solidFill>
              </a:rPr>
              <a:t>TAKE HOME MESSAGE</a:t>
            </a:r>
          </a:p>
        </p:txBody>
      </p:sp>
    </p:spTree>
    <p:extLst>
      <p:ext uri="{BB962C8B-B14F-4D97-AF65-F5344CB8AC3E}">
        <p14:creationId xmlns:p14="http://schemas.microsoft.com/office/powerpoint/2010/main" val="2665225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testo, schermata, Carattere, documento&#10;&#10;Il contenuto generato dall'IA potrebbe non essere corretto.">
            <a:extLst>
              <a:ext uri="{FF2B5EF4-FFF2-40B4-BE49-F238E27FC236}">
                <a16:creationId xmlns:a16="http://schemas.microsoft.com/office/drawing/2014/main" id="{D7C8F343-C35C-B7ED-1D12-7A36742D4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897" y="285438"/>
            <a:ext cx="10939520" cy="589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1515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A800B5-F044-739E-7153-830B81E60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CFB3289-AB14-B21F-3522-742C4890DC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 descr="Immagine che contiene Viso umano, persona, uomo, dipinto&#10;&#10;Il contenuto generato dall'IA potrebbe non essere corretto.">
            <a:extLst>
              <a:ext uri="{FF2B5EF4-FFF2-40B4-BE49-F238E27FC236}">
                <a16:creationId xmlns:a16="http://schemas.microsoft.com/office/drawing/2014/main" id="{B135C694-88D4-74A5-BDCA-4C5CCB9B51F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5110"/>
          <a:stretch>
            <a:fillRect/>
          </a:stretch>
        </p:blipFill>
        <p:spPr>
          <a:xfrm>
            <a:off x="-128337" y="1282"/>
            <a:ext cx="12464716" cy="6856718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359DE4C-A852-8020-5716-64BBC217D5CC}"/>
              </a:ext>
            </a:extLst>
          </p:cNvPr>
          <p:cNvSpPr txBox="1"/>
          <p:nvPr/>
        </p:nvSpPr>
        <p:spPr>
          <a:xfrm>
            <a:off x="-128338" y="5748040"/>
            <a:ext cx="12464717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400" dirty="0">
                <a:solidFill>
                  <a:schemeClr val="accent1"/>
                </a:solidFill>
              </a:rPr>
              <a:t>GRAZIE PER L’ATTENZIONE</a:t>
            </a:r>
          </a:p>
        </p:txBody>
      </p:sp>
    </p:spTree>
    <p:extLst>
      <p:ext uri="{BB962C8B-B14F-4D97-AF65-F5344CB8AC3E}">
        <p14:creationId xmlns:p14="http://schemas.microsoft.com/office/powerpoint/2010/main" val="1026962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27775-5E5F-9930-9BAF-60420199E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EE39770D-FF36-7CAC-9039-2908F2B965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155" b="1559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66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67F787-D4E2-4423-9F35-E85433D71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9993824-6E07-F7B1-366E-3B9CAAC714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FACDA72-5D1A-BBFE-0198-E065BD759A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D73726C-DB08-A123-F556-F8EAEEB2C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magine 1">
            <a:extLst>
              <a:ext uri="{FF2B5EF4-FFF2-40B4-BE49-F238E27FC236}">
                <a16:creationId xmlns:a16="http://schemas.microsoft.com/office/drawing/2014/main" id="{24E60DE1-9757-9BD9-504C-BFBC0A7DAD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239" y="248346"/>
            <a:ext cx="7505818" cy="636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668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7E92F-1F57-5C9A-E1A1-6D64D0D77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F1CF3D22-D276-0576-A159-BDE9F2A925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155" b="1559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023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A9B1C3-928F-B392-5802-F223C46CB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132D0EE-9DCA-7161-B822-4A17211F30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E6D62F-EDB7-E41B-BF8F-4A2D7FB32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C6F107E-0C9C-BB03-C730-2826FB4794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Segnaposto contenuto 3">
            <a:extLst>
              <a:ext uri="{FF2B5EF4-FFF2-40B4-BE49-F238E27FC236}">
                <a16:creationId xmlns:a16="http://schemas.microsoft.com/office/drawing/2014/main" id="{CA463F1C-A5F5-ECEB-E95F-A56CEEEB59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t="17328" r="1704"/>
          <a:stretch/>
        </p:blipFill>
        <p:spPr>
          <a:xfrm>
            <a:off x="4219075" y="445080"/>
            <a:ext cx="7095636" cy="5967840"/>
          </a:xfrm>
        </p:spPr>
      </p:pic>
    </p:spTree>
    <p:extLst>
      <p:ext uri="{BB962C8B-B14F-4D97-AF65-F5344CB8AC3E}">
        <p14:creationId xmlns:p14="http://schemas.microsoft.com/office/powerpoint/2010/main" val="1760947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Pagina Web, Sito Web, Pubblicità online&#10;&#10;Il contenuto generato dall'IA potrebbe non essere corretto.">
            <a:extLst>
              <a:ext uri="{FF2B5EF4-FFF2-40B4-BE49-F238E27FC236}">
                <a16:creationId xmlns:a16="http://schemas.microsoft.com/office/drawing/2014/main" id="{CC2D49FA-968D-8C33-0702-7F66867494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1720" y="126123"/>
            <a:ext cx="6050280" cy="4700710"/>
          </a:xfrm>
          <a:prstGeom prst="rect">
            <a:avLst/>
          </a:prstGeom>
        </p:spPr>
      </p:pic>
      <p:pic>
        <p:nvPicPr>
          <p:cNvPr id="7" name="Immagine 6" descr="Immagine che contiene testo, schermata, Carattere, diagramma&#10;&#10;Il contenuto generato dall'IA potrebbe non essere corretto.">
            <a:extLst>
              <a:ext uri="{FF2B5EF4-FFF2-40B4-BE49-F238E27FC236}">
                <a16:creationId xmlns:a16="http://schemas.microsoft.com/office/drawing/2014/main" id="{D2B81E5F-614D-7C29-F53D-00745D8A1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13746"/>
            <a:ext cx="5958840" cy="334425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99448F2-0E5B-42DA-B2D1-11A14E947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E8A7552-20E1-4F34-ADAB-C1DB6634D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 descr="Immagine che contiene testo, schermata, Carattere, Sito Web&#10;&#10;Il contenuto generato dall'IA potrebbe non essere corretto.">
            <a:extLst>
              <a:ext uri="{FF2B5EF4-FFF2-40B4-BE49-F238E27FC236}">
                <a16:creationId xmlns:a16="http://schemas.microsoft.com/office/drawing/2014/main" id="{7FFFE36B-E01C-A81E-CEF5-53AC63DA58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49904"/>
          <a:stretch/>
        </p:blipFill>
        <p:spPr>
          <a:xfrm>
            <a:off x="7458493" y="5185873"/>
            <a:ext cx="3744156" cy="1139456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020175BC-19D8-5C02-AAEE-A5D82DB59A9D}"/>
              </a:ext>
            </a:extLst>
          </p:cNvPr>
          <p:cNvSpPr txBox="1"/>
          <p:nvPr/>
        </p:nvSpPr>
        <p:spPr>
          <a:xfrm>
            <a:off x="3327006" y="232280"/>
            <a:ext cx="21136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rgbClr val="002060"/>
                </a:solidFill>
              </a:rPr>
              <a:t>IMPATTO </a:t>
            </a:r>
          </a:p>
          <a:p>
            <a:pPr algn="ctr"/>
            <a:r>
              <a:rPr lang="it-IT" sz="2400" dirty="0">
                <a:solidFill>
                  <a:srgbClr val="002060"/>
                </a:solidFill>
              </a:rPr>
              <a:t>RESISTENZA</a:t>
            </a:r>
          </a:p>
          <a:p>
            <a:pPr algn="ctr"/>
            <a:r>
              <a:rPr lang="it-IT" sz="2400" dirty="0">
                <a:solidFill>
                  <a:srgbClr val="002060"/>
                </a:solidFill>
              </a:rPr>
              <a:t>EQUILIBRIO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60358C23-A30D-C4B1-C55F-CED59E98DAB0}"/>
              </a:ext>
            </a:extLst>
          </p:cNvPr>
          <p:cNvSpPr txBox="1"/>
          <p:nvPr/>
        </p:nvSpPr>
        <p:spPr>
          <a:xfrm>
            <a:off x="1742277" y="1807780"/>
            <a:ext cx="31694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dirty="0">
                <a:solidFill>
                  <a:srgbClr val="0070C0"/>
                </a:solidFill>
              </a:rPr>
              <a:t>PERSONALIZZAZIONE </a:t>
            </a:r>
          </a:p>
          <a:p>
            <a:pPr algn="ctr"/>
            <a:r>
              <a:rPr lang="it-IT" sz="2400" dirty="0">
                <a:solidFill>
                  <a:srgbClr val="0070C0"/>
                </a:solidFill>
              </a:rPr>
              <a:t>SUPERVISIONE</a:t>
            </a:r>
            <a:br>
              <a:rPr lang="it-IT" sz="2400" dirty="0">
                <a:solidFill>
                  <a:srgbClr val="0070C0"/>
                </a:solidFill>
              </a:rPr>
            </a:br>
            <a:r>
              <a:rPr lang="it-IT" sz="2400" dirty="0">
                <a:solidFill>
                  <a:srgbClr val="0070C0"/>
                </a:solidFill>
              </a:rPr>
              <a:t>PROGRESSIONE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1676166A-64AD-C22E-B5E4-FA39BF25EE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379" y="126123"/>
            <a:ext cx="2113613" cy="148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222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</TotalTime>
  <Words>641</Words>
  <Application>Microsoft Office PowerPoint</Application>
  <PresentationFormat>Widescreen</PresentationFormat>
  <Paragraphs>137</Paragraphs>
  <Slides>42</Slides>
  <Notes>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42</vt:i4>
      </vt:variant>
    </vt:vector>
  </HeadingPairs>
  <TitlesOfParts>
    <vt:vector size="53" baseType="lpstr">
      <vt:lpstr>Aptos</vt:lpstr>
      <vt:lpstr>Aptos Display</vt:lpstr>
      <vt:lpstr>arial</vt:lpstr>
      <vt:lpstr>arial</vt:lpstr>
      <vt:lpstr>Calibri</vt:lpstr>
      <vt:lpstr>Segoe UI</vt:lpstr>
      <vt:lpstr>Titillium Web</vt:lpstr>
      <vt:lpstr>-webkit-standard</vt:lpstr>
      <vt:lpstr>Wingdings</vt:lpstr>
      <vt:lpstr>Tema di Office</vt:lpstr>
      <vt:lpstr>Office Theme</vt:lpstr>
      <vt:lpstr>L’esercizio terapeutico: contrastare l’osteopenia e la prevenzione delle cadute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L’esercizio terapeutico: contrastare l’osteopenia e la prevenzione delle cadute </dc:title>
  <dc:creator>Antonio Culcasi</dc:creator>
  <cp:lastModifiedBy>videorent vr</cp:lastModifiedBy>
  <cp:revision>21</cp:revision>
  <dcterms:created xsi:type="dcterms:W3CDTF">2025-05-25T08:36:38Z</dcterms:created>
  <dcterms:modified xsi:type="dcterms:W3CDTF">2025-05-27T14:56:02Z</dcterms:modified>
</cp:coreProperties>
</file>